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sldIdLst>
    <p:sldId id="256" r:id="rId3"/>
    <p:sldId id="296" r:id="rId4"/>
    <p:sldId id="373" r:id="rId5"/>
    <p:sldId id="374" r:id="rId6"/>
    <p:sldId id="375" r:id="rId7"/>
    <p:sldId id="295" r:id="rId8"/>
    <p:sldId id="379" r:id="rId9"/>
    <p:sldId id="313" r:id="rId10"/>
    <p:sldId id="348" r:id="rId11"/>
    <p:sldId id="377" r:id="rId12"/>
    <p:sldId id="360" r:id="rId13"/>
    <p:sldId id="361" r:id="rId14"/>
    <p:sldId id="362" r:id="rId15"/>
    <p:sldId id="363" r:id="rId16"/>
    <p:sldId id="364" r:id="rId17"/>
    <p:sldId id="267" r:id="rId18"/>
    <p:sldId id="378" r:id="rId19"/>
    <p:sldId id="372" r:id="rId20"/>
    <p:sldId id="366" r:id="rId21"/>
    <p:sldId id="367" r:id="rId22"/>
    <p:sldId id="370" r:id="rId23"/>
    <p:sldId id="382" r:id="rId24"/>
    <p:sldId id="369" r:id="rId25"/>
    <p:sldId id="371" r:id="rId26"/>
    <p:sldId id="269" r:id="rId27"/>
    <p:sldId id="326" r:id="rId28"/>
    <p:sldId id="283" r:id="rId29"/>
    <p:sldId id="284" r:id="rId30"/>
    <p:sldId id="288" r:id="rId31"/>
    <p:sldId id="349" r:id="rId32"/>
    <p:sldId id="333" r:id="rId33"/>
    <p:sldId id="383" r:id="rId34"/>
    <p:sldId id="265" r:id="rId35"/>
    <p:sldId id="345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50E9-0708-454E-89AD-E7CFF0077C75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2C961-40D4-4A31-A05A-A2D2F78F6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83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C961-40D4-4A31-A05A-A2D2F78F675D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72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6E15-8F98-4813-B754-FA40CD9156F6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34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A6B3-15EB-48C0-94DD-85DE829358F4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25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929D-F23B-47A0-81B1-7C8CF707D278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7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A3D9-7741-454F-8D46-913C110314C1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57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2B26-F360-415D-B7A3-A15CE1583F57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9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D38F-B726-409E-A911-F3911E7AE25E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9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BE7C-1C0C-4A20-AA21-3A19BD44DEFF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7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710A-1507-43EA-BE16-A4A17663E4C9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83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8F5-DE96-4810-82B7-9B0CEC001682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0DF3-8A51-4BCB-846F-13CFA026894A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86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84CA-2CAA-4486-854C-513F5CEF8A36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38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3267-FDCD-4E8C-BE72-97BFEAAC85AE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9B52-779B-4003-88F0-4789BAC4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</a:t>
            </a:r>
            <a:r>
              <a:rPr lang="en-US" altLang="ja-JP" dirty="0"/>
              <a:t> </a:t>
            </a:r>
            <a:r>
              <a:rPr lang="en-US" altLang="ja-JP" sz="4000" dirty="0" smtClean="0"/>
              <a:t>Equivariant A-twisted GLSM and </a:t>
            </a:r>
            <a:r>
              <a:rPr lang="en-US" altLang="ja-JP" sz="4000" dirty="0" err="1" smtClean="0"/>
              <a:t>Gromov</a:t>
            </a:r>
            <a:r>
              <a:rPr lang="en-US" altLang="ja-JP" sz="4000" dirty="0" smtClean="0"/>
              <a:t>-Witten invariants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2695170"/>
            <a:ext cx="625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Yutaka Yoshida (KIAS </a:t>
            </a:r>
            <a:r>
              <a:rPr kumimoji="1" lang="ja-JP" altLang="en-US" sz="2800" dirty="0" smtClean="0"/>
              <a:t>→</a:t>
            </a:r>
            <a:r>
              <a:rPr kumimoji="1" lang="en-US" altLang="ja-JP" sz="2800" dirty="0" smtClean="0"/>
              <a:t>RIMS, Kyoto Univ.)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0573" y="4221088"/>
            <a:ext cx="8763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Based on joint works with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err="1" smtClean="0"/>
              <a:t>Bumsig</a:t>
            </a:r>
            <a:r>
              <a:rPr lang="en-US" altLang="ja-JP" sz="2000" dirty="0" smtClean="0"/>
              <a:t> Kim (</a:t>
            </a:r>
            <a:r>
              <a:rPr lang="en-US" altLang="ja-JP" sz="2000" dirty="0"/>
              <a:t>KIAS), </a:t>
            </a:r>
            <a:r>
              <a:rPr lang="en-US" altLang="ja-JP" sz="2000" dirty="0" err="1"/>
              <a:t>Jeongseok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Oh (</a:t>
            </a:r>
            <a:r>
              <a:rPr lang="en-US" altLang="ja-JP" sz="2000" dirty="0"/>
              <a:t>KAIST), Kazushi </a:t>
            </a:r>
            <a:r>
              <a:rPr lang="en-US" altLang="ja-JP" sz="2000" dirty="0" smtClean="0"/>
              <a:t>Ueda</a:t>
            </a:r>
            <a:r>
              <a:rPr lang="en-US" altLang="ja-JP" sz="2000" dirty="0"/>
              <a:t> (</a:t>
            </a:r>
            <a:r>
              <a:rPr lang="en-US" altLang="ja-JP" sz="2000" dirty="0" smtClean="0"/>
              <a:t>Univ. </a:t>
            </a:r>
            <a:r>
              <a:rPr lang="en-US" altLang="ja-JP" sz="2000" dirty="0"/>
              <a:t>of Tokyo)</a:t>
            </a:r>
            <a:endParaRPr lang="en-US" altLang="ja-JP" sz="2000" dirty="0" smtClean="0"/>
          </a:p>
          <a:p>
            <a:r>
              <a:rPr lang="en-US" altLang="ja-JP" sz="2000" dirty="0" smtClean="0"/>
              <a:t>Ueda and YY arXiv:1602.02487 [</a:t>
            </a:r>
            <a:r>
              <a:rPr lang="en-US" altLang="ja-JP" sz="2000" dirty="0" err="1" smtClean="0"/>
              <a:t>hep-th</a:t>
            </a:r>
            <a:r>
              <a:rPr lang="en-US" altLang="ja-JP" sz="2000" dirty="0" smtClean="0"/>
              <a:t>]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Kim, Oh, </a:t>
            </a:r>
            <a:r>
              <a:rPr lang="en-US" altLang="ja-JP" sz="2000" dirty="0" smtClean="0"/>
              <a:t>Ueda and </a:t>
            </a:r>
            <a:r>
              <a:rPr lang="en-US" altLang="ja-JP" sz="2000" dirty="0"/>
              <a:t>YY  arXiv:1607.08317 [math.AG</a:t>
            </a:r>
            <a:r>
              <a:rPr lang="en-US" altLang="ja-JP" sz="2000" dirty="0" smtClean="0"/>
              <a:t>]</a:t>
            </a:r>
          </a:p>
          <a:p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and also </a:t>
            </a:r>
            <a:r>
              <a:rPr lang="en-US" altLang="ja-JP" sz="2000" dirty="0" smtClean="0"/>
              <a:t>a work with </a:t>
            </a:r>
            <a:r>
              <a:rPr lang="en-US" altLang="ja-JP" sz="2000" dirty="0" err="1" smtClean="0"/>
              <a:t>Hee-Joong</a:t>
            </a:r>
            <a:r>
              <a:rPr lang="en-US" altLang="ja-JP" sz="2000" dirty="0" smtClean="0"/>
              <a:t> Chung (KIAS)</a:t>
            </a:r>
          </a:p>
          <a:p>
            <a:r>
              <a:rPr lang="en-US" altLang="ja-JP" sz="2000" dirty="0" smtClean="0"/>
              <a:t>Chung  and </a:t>
            </a:r>
            <a:r>
              <a:rPr lang="en-US" altLang="ja-JP" sz="2000" dirty="0"/>
              <a:t>YY </a:t>
            </a:r>
            <a:r>
              <a:rPr lang="en-US" altLang="ja-JP" sz="2000" dirty="0" smtClean="0"/>
              <a:t>arXiv:1605.07165 [</a:t>
            </a:r>
            <a:r>
              <a:rPr lang="en-US" altLang="ja-JP" sz="2000" dirty="0" err="1" smtClean="0"/>
              <a:t>hep-th</a:t>
            </a:r>
            <a:r>
              <a:rPr lang="en-US" altLang="ja-JP" sz="2000" dirty="0" smtClean="0"/>
              <a:t>]</a:t>
            </a:r>
            <a:endParaRPr lang="en-US" altLang="ja-JP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87293" y="3516977"/>
            <a:ext cx="472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Autumn Symposium on String </a:t>
            </a:r>
            <a:r>
              <a:rPr lang="en-US" altLang="ja-JP" sz="2000" dirty="0" err="1" smtClean="0"/>
              <a:t>theory</a:t>
            </a:r>
            <a:r>
              <a:rPr kumimoji="1" lang="en-US" altLang="ja-JP" sz="2000" dirty="0" err="1" smtClean="0"/>
              <a:t>@KIAS</a:t>
            </a:r>
            <a:endParaRPr kumimoji="1" lang="ja-JP" altLang="en-US" sz="2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6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27584" y="268963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3600" dirty="0">
                <a:solidFill>
                  <a:prstClr val="black"/>
                </a:solidFill>
              </a:rPr>
              <a:t>2d N=(2,2) GLSM and </a:t>
            </a:r>
            <a:r>
              <a:rPr lang="en-US" altLang="ja-JP" sz="3600" dirty="0" err="1">
                <a:solidFill>
                  <a:prstClr val="black"/>
                </a:solidFill>
              </a:rPr>
              <a:t>Calabi-Yau</a:t>
            </a:r>
            <a:r>
              <a:rPr lang="en-US" altLang="ja-JP" sz="3600" dirty="0">
                <a:solidFill>
                  <a:prstClr val="black"/>
                </a:solidFill>
              </a:rPr>
              <a:t> 3-folds</a:t>
            </a:r>
          </a:p>
        </p:txBody>
      </p:sp>
    </p:spTree>
    <p:extLst>
      <p:ext uri="{BB962C8B-B14F-4D97-AF65-F5344CB8AC3E}">
        <p14:creationId xmlns:p14="http://schemas.microsoft.com/office/powerpoint/2010/main" val="31182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685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2d N=(2,2</a:t>
            </a:r>
            <a:r>
              <a:rPr lang="en-US" altLang="ja-JP" sz="2800" dirty="0"/>
              <a:t>) Abelian </a:t>
            </a:r>
            <a:r>
              <a:rPr lang="en-US" altLang="ja-JP" sz="2800" dirty="0" smtClean="0"/>
              <a:t>GLSM, </a:t>
            </a:r>
            <a:r>
              <a:rPr lang="en-US" altLang="ja-JP" sz="2800" dirty="0" err="1" smtClean="0"/>
              <a:t>Calabi-Yau</a:t>
            </a:r>
            <a:r>
              <a:rPr lang="en-US" altLang="ja-JP" sz="2800" dirty="0" smtClean="0"/>
              <a:t> 3-folds in projective space and NLSM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4121" y="2708920"/>
            <a:ext cx="441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Chiral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multiplet</a:t>
            </a:r>
            <a:r>
              <a:rPr lang="en-US" altLang="ja-JP" sz="2400" dirty="0" smtClean="0">
                <a:solidFill>
                  <a:prstClr val="black"/>
                </a:solidFill>
              </a:rPr>
              <a:t> with gauge charge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53752" y="5406929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Potential term (D-term)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5664" y="1643943"/>
            <a:ext cx="278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U(1) vector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multiplet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0659" y="3650648"/>
            <a:ext cx="789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We impose </a:t>
            </a:r>
            <a:r>
              <a:rPr lang="en-US" altLang="ja-JP" sz="2400" dirty="0">
                <a:solidFill>
                  <a:prstClr val="black"/>
                </a:solidFill>
              </a:rPr>
              <a:t>a</a:t>
            </a:r>
            <a:r>
              <a:rPr lang="en-US" altLang="ja-JP" sz="2400" dirty="0" smtClean="0">
                <a:solidFill>
                  <a:prstClr val="black"/>
                </a:solidFill>
              </a:rPr>
              <a:t>xial anomaly cancelation condition (CY condition)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(a_{\mu}, \sigma, \bar{\sigma}, \lambda,\bar{\lambda}, D)&#10;\end{eqnarray*}&lt;/body&gt;&#10;  &lt;fcolor&gt;FF000000&lt;/fcolor&gt;&#10;  &lt;bcolor&gt;FFFFFFFF&lt;/bcolor&gt;&#10;  &lt;transparent&gt;True&lt;/transparent&gt;&#10;  &lt;resolution&gt;1800&lt;/resolution&gt;&#10;  &lt;imageh&gt;287&lt;/imageh&gt;&#10;  &lt;imagew&gt;17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10715"/>
            <a:ext cx="2437514" cy="398387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U(\sigma, \phi)&#10;=|\sigma|^2 \sum_{i=1}^m Q^2_i&#10;|\phi_i|^2+\frac{e^2}{2}(\sum_{i=1}^m Q_i |\phi_i|^2-\xi)^2&#10;\end{eqnarray*}&lt;/body&gt;&#10;  &lt;fcolor&gt;FF000000&lt;/fcolor&gt;&#10;  &lt;bcolor&gt;FFFFFFFF&lt;/bcolor&gt;&#10;  &lt;transparent&gt;True&lt;/transparent&gt;&#10;  &lt;resolution&gt;1800&lt;/resolution&gt;&#10;  &lt;imageh&gt;685&lt;/imageh&gt;&#10;  &lt;imagew&gt;5199&lt;/imagew&gt;&#10;  &lt;scale&gt;50&lt;/scale&gt;&#10;  &lt;cursor&gt;1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97" y="5944402"/>
            <a:ext cx="5502275" cy="72495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630798"/>
            <a:ext cx="412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Action (without </a:t>
            </a:r>
            <a:r>
              <a:rPr kumimoji="1" lang="en-US" altLang="ja-JP" sz="2400" dirty="0" err="1" smtClean="0"/>
              <a:t>superpotential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S_{\text{total}}=S_{\text{SYM}}+S_{\text{chiral}}+S_{\text{FI}}+S_{\theta}&#10;\end{eqnarray*}&lt;/body&gt;&#10;  &lt;fcolor&gt;FF000000&lt;/fcolor&gt;&#10;  &lt;bcolor&gt;FFFFFFFF&lt;/bcolor&gt;&#10;  &lt;transparent&gt;True&lt;/transparent&gt;&#10;  &lt;resolution&gt;1800&lt;/resolution&gt;&#10;  &lt;imageh&gt;217&lt;/imageh&gt;&#10;  &lt;imagew&gt;3666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00085"/>
            <a:ext cx="4925195" cy="2915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Q_i$&lt;/body&gt;&#10;  &lt;fcolor&gt;FF000000&lt;/fcolor&gt;&#10;  &lt;bcolor&gt;FFFFFFFF&lt;/bcolor&gt;&#10;  &lt;transparent&gt;True&lt;/transparent&gt;&#10;  &lt;resolution&gt;1800&lt;/resolution&gt;&#10;  &lt;imageh&gt;223&lt;/imageh&gt;&#10;  &lt;imagew&gt;246&lt;/imagew&gt;&#10;  &lt;scale&gt;50&lt;/scale&gt;&#10;  &lt;cursor&gt;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38" y="2773424"/>
            <a:ext cx="366966" cy="33265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Phi^i:(\phi^i, \psi^i, F^i), \, i=1,\cdots, m&#10;\end{eqnarray*}&lt;/body&gt;&#10;  &lt;fcolor&gt;FF000000&lt;/fcolor&gt;&#10;  &lt;bcolor&gt;FFFFFFFF&lt;/bcolor&gt;&#10;  &lt;transparent&gt;True&lt;/transparent&gt;&#10;  &lt;resolution&gt;1800&lt;/resolution&gt;&#10;  &lt;imageh&gt;280&lt;/imageh&gt;&#10;  &lt;imagew&gt;313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32" y="3287018"/>
            <a:ext cx="4263904" cy="38070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partial_{\mu} J^{A \mu}&#10;\sim \bigl(\sum_{i=1}^m Q_{i} \bigr) d a=0&#10;\end{eqnarray*}&lt;/body&gt;&#10;  &lt;fcolor&gt;FF000000&lt;/fcolor&gt;&#10;  &lt;bcolor&gt;FFFFFFFF&lt;/bcolor&gt;&#10;  &lt;transparent&gt;True&lt;/transparent&gt;&#10;  &lt;resolution&gt;1800&lt;/resolution&gt;&#10;  &lt;imageh&gt;684&lt;/imageh&gt;&#10;  &lt;imagew&gt;265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22" y="4086371"/>
            <a:ext cx="2525248" cy="6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table}[htb]&#10;\begin{center}&#10;  \begin{tabular}{|c|  c c| }&#10;  \hline            &amp;amp;$\phi_{i}(i=1,\cdots,m)$    &amp;amp;        $p$   \\&#10;\hline $U(1)_G$    &amp;amp; $+1 $             &amp;amp; $-m $                 \\  &#10;  \hline&#10;  \end{tabular}&#10;\end{center}&#10;\end{table}&lt;/body&gt;&#10;  &lt;fcolor&gt;FF000000&lt;/fcolor&gt;&#10;  &lt;bcolor&gt;FFFFFFFF&lt;/bcolor&gt;&#10;  &lt;transparent&gt;True&lt;/transparent&gt;&#10;  &lt;resolution&gt;1800&lt;/resolution&gt;&#10;  &lt;imageh&gt;777&lt;/imageh&gt;&#10;  &lt;imagew&gt;3784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70108"/>
            <a:ext cx="4004733" cy="822325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62658" y="5541720"/>
            <a:ext cx="813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⇒</a:t>
            </a:r>
            <a:r>
              <a:rPr lang="en-US" altLang="ja-JP" sz="2400" dirty="0" smtClean="0">
                <a:solidFill>
                  <a:prstClr val="black"/>
                </a:solidFill>
              </a:rPr>
              <a:t>N=(2,2) GLSM flows to N=(2,2) NLSM with target space X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in IR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80490" y="510315"/>
            <a:ext cx="4929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Example of axial anomaly free model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\sigma=0, \\&#10;&amp;amp;&amp;amp;X=\text{Tot}(\mathcal{O}(-m) \to \mathbb{P}^{m-1})=&#10;\{ (\phi,p)| \sum_{i=1}^m  |\phi_i|^2-m|p|^2 -\xi \}/U(1)&#10;\end{eqnarray*}&lt;/body&gt;&#10;  &lt;fcolor&gt;FF000000&lt;/fcolor&gt;&#10;  &lt;bcolor&gt;FFFFFFFF&lt;/bcolor&gt;&#10;  &lt;transparent&gt;True&lt;/transparent&gt;&#10;  &lt;resolution&gt;1800&lt;/resolution&gt;&#10;  &lt;imageh&gt;1021&lt;/imageh&gt;&#10;  &lt;imagew&gt;701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1" y="4220649"/>
            <a:ext cx="7422092" cy="108055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xi &amp;gt;0, \text{vacuum}: U(\sigma, \phi,p)=0 &#10;\end{eqnarray*}&lt;/body&gt;&#10;  &lt;fcolor&gt;FF000000&lt;/fcolor&gt;&#10;  &lt;bcolor&gt;FFFFFFFF&lt;/bcolor&gt;&#10;  &lt;transparent&gt;True&lt;/transparent&gt;&#10;  &lt;resolution&gt;1800&lt;/resolution&gt;&#10;  &lt;imageh&gt;249&lt;/imageh&gt;&#10;  &lt;imagew&gt;3197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5528"/>
            <a:ext cx="3686632" cy="28713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U(\sigma, \phi,p)&#10;=|\sigma|^2 &#10;(\sum_{i=1}^m  |\phi_i|^2+m^2&#10;|p|^2)+\frac{e^2}{2}(\sum_{i=1}^m  |\phi_i|^2-m|p|^2 -\xi)^2&#10;\end{eqnarray*}&lt;/body&gt;&#10;  &lt;fcolor&gt;FF000000&lt;/fcolor&gt;&#10;  &lt;bcolor&gt;FFFFFFFF&lt;/bcolor&gt;&#10;  &lt;transparent&gt;True&lt;/transparent&gt;&#10;  &lt;resolution&gt;1800&lt;/resolution&gt;&#10;  &lt;imageh&gt;685&lt;/imageh&gt;&#10;  &lt;imagew&gt;6907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7" y="2574270"/>
            <a:ext cx="7309908" cy="7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899592" y="134544"/>
            <a:ext cx="210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Super potential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X :=\{ (\phi^i ) \in \mathbb{P}^{m-1} | G(\phi)=0 \}&#10;\end{eqnarray*}&lt;/body&gt;&#10;  &lt;fcolor&gt;FF000000&lt;/fcolor&gt;&#10;  &lt;bcolor&gt;FFFFFFFF&lt;/bcolor&gt;&#10;  &lt;transparent&gt;True&lt;/transparent&gt;&#10;  &lt;resolution&gt;1800&lt;/resolution&gt;&#10;  &lt;imageh&gt;281&lt;/imageh&gt;&#10;  &lt;imagew&gt;324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92" y="4487912"/>
            <a:ext cx="4397241" cy="3812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W(P,\Phi)= P G (\Phi)$, &lt;/body&gt;&#10;  &lt;fcolor&gt;FF000000&lt;/fcolor&gt;&#10;  &lt;bcolor&gt;FFFFFFFF&lt;/bcolor&gt;&#10;  &lt;transparent&gt;True&lt;/transparent&gt;&#10;  &lt;resolution&gt;1800&lt;/resolution&gt;&#10;  &lt;imageh&gt;249&lt;/imageh&gt;&#10;  &lt;imagew&gt;205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72" y="768110"/>
            <a:ext cx="2413174" cy="29254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39552" y="1307782"/>
            <a:ext cx="826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G is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deg</a:t>
            </a:r>
            <a:r>
              <a:rPr lang="en-US" altLang="ja-JP" sz="2400" dirty="0" smtClean="0">
                <a:solidFill>
                  <a:prstClr val="black"/>
                </a:solidFill>
              </a:rPr>
              <a:t> m </a:t>
            </a:r>
            <a:r>
              <a:rPr lang="en-US" altLang="ja-JP" sz="2400" dirty="0">
                <a:solidFill>
                  <a:prstClr val="black"/>
                </a:solidFill>
              </a:rPr>
              <a:t>homogenous </a:t>
            </a:r>
            <a:r>
              <a:rPr lang="en-US" altLang="ja-JP" sz="2400" dirty="0" smtClean="0">
                <a:solidFill>
                  <a:prstClr val="black"/>
                </a:solidFill>
              </a:rPr>
              <a:t>polynomial and define a section of O(m)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37991" y="3767832"/>
            <a:ext cx="310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Target space is given by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45002" y="5336366"/>
            <a:ext cx="5676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Degree m hypersurface in projective space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en-US" altLang="ja-JP" sz="2400" dirty="0" smtClean="0">
                <a:solidFill>
                  <a:prstClr val="black"/>
                </a:solidFill>
              </a:rPr>
              <a:t>compact CY </a:t>
            </a:r>
            <a:r>
              <a:rPr lang="en-US" altLang="ja-JP" sz="2400" dirty="0">
                <a:solidFill>
                  <a:prstClr val="black"/>
                </a:solidFill>
              </a:rPr>
              <a:t>(m-2</a:t>
            </a:r>
            <a:r>
              <a:rPr lang="en-US" altLang="ja-JP" sz="2400" dirty="0" smtClean="0">
                <a:solidFill>
                  <a:prstClr val="black"/>
                </a:solidFill>
              </a:rPr>
              <a:t>)-fold 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U(\sigma, \phi,p)&#10;=|\sigma|^2  &#10;(\sum_{i=1}^m |\phi_i|^2+m^2&#10;|p|^2)+\frac{e^2}{2}(\sum_{i=1}^m  |\phi_i|^2-m|p|^2 -\xi)^2&#10;\\&#10;&amp;amp;&amp;amp;~~~~~~~~~~+|G|^2+|p|^2\sum_{i=1}^m\Bigl|\frac{\partial G}{\partial \phi_i}\Bigr|&#10;\end{eqnarray*}&lt;/body&gt;&#10;  &lt;fcolor&gt;FF000000&lt;/fcolor&gt;&#10;  &lt;bcolor&gt;FFFFFFFF&lt;/bcolor&gt;&#10;  &lt;transparent&gt;True&lt;/transparent&gt;&#10;  &lt;resolution&gt;1800&lt;/resolution&gt;&#10;  &lt;imageh&gt;1514&lt;/imageh&gt;&#10;  &lt;imagew&gt;6907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06" y="1916832"/>
            <a:ext cx="7309908" cy="16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685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N=(2,2) GLSM and </a:t>
            </a:r>
            <a:r>
              <a:rPr lang="en-US" altLang="ja-JP" sz="2800" dirty="0" err="1" smtClean="0"/>
              <a:t>Calabi-Yau</a:t>
            </a:r>
            <a:r>
              <a:rPr lang="en-US" altLang="ja-JP" sz="2800" dirty="0" smtClean="0"/>
              <a:t> 3-folds </a:t>
            </a:r>
            <a:br>
              <a:rPr lang="en-US" altLang="ja-JP" sz="2800" dirty="0" smtClean="0"/>
            </a:br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Grassmann</a:t>
            </a:r>
            <a:r>
              <a:rPr lang="en-US" altLang="ja-JP" sz="2800" dirty="0" smtClean="0"/>
              <a:t> manifolds Gr(</a:t>
            </a:r>
            <a:r>
              <a:rPr lang="en-US" altLang="ja-JP" sz="2800" dirty="0" err="1" smtClean="0"/>
              <a:t>n,m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2385832"/>
            <a:ext cx="657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m chiral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multiplets</a:t>
            </a:r>
            <a:r>
              <a:rPr lang="en-US" altLang="ja-JP" sz="2400" dirty="0" smtClean="0">
                <a:solidFill>
                  <a:prstClr val="black"/>
                </a:solidFill>
              </a:rPr>
              <a:t> with fundamental rep of U(n)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9632" y="1694957"/>
            <a:ext cx="314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U(n) vector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multiplet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Phi^i:(\phi^i, \psi^i, F^i)&#10;\end{eqnarray*}&lt;/body&gt;&#10;  &lt;fcolor&gt;FF000000&lt;/fcolor&gt;&#10;  &lt;bcolor&gt;FFFFFFFF&lt;/bcolor&gt;&#10;  &lt;transparent&gt;True&lt;/transparent&gt;&#10;  &lt;resolution&gt;1800&lt;/resolution&gt;&#10;  &lt;imageh&gt;280&lt;/imageh&gt;&#10;  &lt;imagew&gt;1609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9781"/>
            <a:ext cx="1899389" cy="33053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15616" y="3362794"/>
            <a:ext cx="678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Introduce chiral </a:t>
            </a:r>
            <a:r>
              <a:rPr lang="en-US" altLang="ja-JP" sz="2400" dirty="0" err="1" smtClean="0"/>
              <a:t>multiplets</a:t>
            </a:r>
            <a:r>
              <a:rPr lang="en-US" altLang="ja-JP" sz="2400" dirty="0" smtClean="0"/>
              <a:t> to cancel axial anomaly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P_l: (p_l, \psi_{P_l}, F_{P_l})$,  $(l=1,\cdots s)$ with gauge rep $R_l$&#10;&lt;/body&gt;&#10;  &lt;fcolor&gt;FF000000&lt;/fcolor&gt;&#10;  &lt;bcolor&gt;FFFFFFFF&lt;/bcolor&gt;&#10;  &lt;transparent&gt;True&lt;/transparent&gt;&#10;  &lt;resolution&gt;1800&lt;/resolution&gt;&#10;  &lt;imageh&gt;251&lt;/imageh&gt;&#10;  &lt;imagew&gt;5263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0" y="4232815"/>
            <a:ext cx="6391412" cy="30481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2244" y="5030025"/>
            <a:ext cx="8214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Higgs branch vacuum (positive FI-parameter, appropriate rep 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mathrm{Tot}(\oplus_{l=1}^s E_{l} \to \mathrm{Gr}(n,m) )=\Bigl \{ (\phi^i,p_l) \Big|\sum_{i=1}^m \phi_i \phi_i^{\dagger } +(p_l p^{\dagger}_l \mathrm{part} )= \xi \mathbf{1}_n \Bigr\}/ U(n)&#10;\end{eqnarray*}&lt;/body&gt;&#10;  &lt;fcolor&gt;FF000000&lt;/fcolor&gt;&#10;  &lt;bcolor&gt;FFFFFFFF&lt;/bcolor&gt;&#10;  &lt;transparent&gt;True&lt;/transparent&gt;&#10;  &lt;resolution&gt;1800&lt;/resolution&gt;&#10;  &lt;imageh&gt;685&lt;/imageh&gt;&#10;  &lt;imagew&gt;7871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1" y="5733256"/>
            <a:ext cx="8567587" cy="74562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1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W(P,\Phi)=\sum_{l=1}^s P_l G_l (\Phi)&#10;\end{eqnarray*}&lt;/body&gt;&#10;  &lt;fcolor&gt;FF000000&lt;/fcolor&gt;&#10;  &lt;bcolor&gt;FFFFFFFF&lt;/bcolor&gt;&#10;  &lt;transparent&gt;True&lt;/transparent&gt;&#10;  &lt;resolution&gt;1800&lt;/resolution&gt;&#10;  &lt;imageh&gt;689&lt;/imageh&gt;&#10;  &lt;imagew&gt;2498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98" y="4869160"/>
            <a:ext cx="3132817" cy="86409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91219" y="4335487"/>
            <a:ext cx="238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Superpotential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R_{l}=\mathrm{det}^{-1} \longleftrightarrow E_l =\mathcal{O}(-1) , \\&#10;&amp;amp;&amp;amp;R_l= \overline{\mathbf{n}} \longleftrightarrow E_l = \mathcal{S}, \\&#10;&amp;amp;&amp;amp;R_l=\mathrm{Sym}^2 \overline{\mathbf{n}} \longleftrightarrow E_l =\mathrm{Sym}^2 \mathcal{S}, \\&#10;&amp;amp;&amp;amp;R_l=\Lambda^2 \overline{\mathbf{n}} \longleftrightarrow E_l =\Lambda^2 \mathcal{S}&#10;\end{eqnarray*}&lt;/body&gt;&#10;  &lt;fcolor&gt;FF000000&lt;/fcolor&gt;&#10;  &lt;bcolor&gt;FFFFFFFF&lt;/bcolor&gt;&#10;  &lt;transparent&gt;True&lt;/transparent&gt;&#10;  &lt;resolution&gt;1800&lt;/resolution&gt;&#10;  &lt;imageh&gt;1612&lt;/imageh&gt;&#10;  &lt;imagew&gt;3332&lt;/imagew&gt;&#10;  &lt;scale&gt;50&lt;/scale&gt;&#10;  &lt;cursor&gt;3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63" y="1844824"/>
            <a:ext cx="4061114" cy="196474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259632" y="83671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Relations between gauge representations and homogenous vector bundles are following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2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916583" y="2420888"/>
            <a:ext cx="406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The dimension of </a:t>
            </a:r>
            <a:r>
              <a:rPr lang="en-US" altLang="ja-JP" sz="2400" dirty="0" smtClean="0"/>
              <a:t>manifold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8859" y="476672"/>
            <a:ext cx="7359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Higgs branch </a:t>
            </a:r>
            <a:r>
              <a:rPr lang="en-US" altLang="ja-JP" sz="2400" dirty="0" err="1" smtClean="0"/>
              <a:t>vacua</a:t>
            </a:r>
            <a:r>
              <a:rPr lang="en-US" altLang="ja-JP" sz="2400" dirty="0" smtClean="0"/>
              <a:t> with positive FI-parameter</a:t>
            </a:r>
          </a:p>
          <a:p>
            <a:r>
              <a:rPr lang="en-US" altLang="ja-JP" sz="2400" dirty="0"/>
              <a:t>d</a:t>
            </a:r>
            <a:r>
              <a:rPr kumimoji="1" lang="en-US" altLang="ja-JP" sz="2400" dirty="0" smtClean="0"/>
              <a:t>efine </a:t>
            </a:r>
            <a:r>
              <a:rPr lang="en-US" altLang="ja-JP" sz="2400" dirty="0" smtClean="0"/>
              <a:t>following</a:t>
            </a:r>
            <a:r>
              <a:rPr kumimoji="1" lang="en-US" altLang="ja-JP" sz="2400" dirty="0" smtClean="0"/>
              <a:t> compact CY </a:t>
            </a:r>
            <a:r>
              <a:rPr lang="en-US" altLang="ja-JP" sz="2400" dirty="0" smtClean="0"/>
              <a:t>manifolds</a:t>
            </a:r>
            <a:r>
              <a:rPr kumimoji="1" lang="en-US" altLang="ja-JP" sz="2400" dirty="0" smtClean="0"/>
              <a:t> in  </a:t>
            </a:r>
            <a:r>
              <a:rPr kumimoji="1" lang="en-US" altLang="ja-JP" sz="2400" dirty="0" err="1" smtClean="0"/>
              <a:t>Grassmannians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mathrm{dim} X^{n,m}_{\oplus^s_{l=1} E^{*}_{l}}&#10;=m n-n^2-\sum_{l=1}^s \mathrm{dim} R_l=3&#10;\end{eqnarray*}&lt;/body&gt;&#10;  &lt;fcolor&gt;FF000000&lt;/fcolor&gt;&#10;  &lt;bcolor&gt;FFFFFFFF&lt;/bcolor&gt;&#10;  &lt;transparent&gt;True&lt;/transparent&gt;&#10;  &lt;resolution&gt;1800&lt;/resolution&gt;&#10;  &lt;imageh&gt;690&lt;/imageh&gt;&#10;  &lt;imagew&gt;4425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59" y="2996952"/>
            <a:ext cx="5208659" cy="81219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905640" y="3861048"/>
            <a:ext cx="2992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Examples of CY 3-folds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02268" y="5622131"/>
            <a:ext cx="412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(There are about 20  CY 3-folds)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X^{2,7}_{\mathrm{Sym}^2 \mathcal{\mathcal{S}}^* \oplus \mathcal{O}(1)^{\oplus 4}}, ~X^{2,5}_{\mathcal{S}^{*} \otimes \mathcal{O}(1) \oplus \mathcal{O}(2)}, \,  X^{3,8}_{(\Lambda^2 \mathcal{S}^{*})^{ \oplus 4}} ~\cdots &#10;\end{eqnarray*}&lt;/body&gt;&#10;  &lt;fcolor&gt;FF000000&lt;/fcolor&gt;&#10;  &lt;bcolor&gt;FFFFFFFF&lt;/bcolor&gt;&#10;  &lt;transparent&gt;True&lt;/transparent&gt;&#10;  &lt;resolution&gt;1800&lt;/resolution&gt;&#10;  &lt;imageh&gt;373&lt;/imageh&gt;&#10;  &lt;imagew&gt;5158&lt;/imagew&gt;&#10;  &lt;scale&gt;50&lt;/scale&gt;&#10;  &lt;cursor&gt;17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12" y="4474402"/>
            <a:ext cx="5458884" cy="3947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6887" y="5114300"/>
            <a:ext cx="7397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These CY 3-folds </a:t>
            </a:r>
            <a:r>
              <a:rPr lang="en-US" altLang="ja-JP" sz="2400" dirty="0" smtClean="0"/>
              <a:t>belong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the classification </a:t>
            </a:r>
            <a:r>
              <a:rPr lang="en-US" altLang="ja-JP" sz="2400" dirty="0"/>
              <a:t>by </a:t>
            </a:r>
            <a:r>
              <a:rPr lang="en-US" altLang="ja-JP" sz="2400" dirty="0" smtClean="0"/>
              <a:t>Inoue et al</a:t>
            </a:r>
            <a:endParaRPr lang="ja-JP" altLang="en-US" sz="2400" dirty="0"/>
          </a:p>
          <a:p>
            <a:endParaRPr kumimoji="1" lang="ja-JP" altLang="en-US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G_l (\phi) \in \Gamma (\mathrm{Gr}(n,m), E^{*}_l)&#10;\end{eqnarray*}&lt;/body&gt;&#10;  &lt;fcolor&gt;FF000000&lt;/fcolor&gt;&#10;  &lt;bcolor&gt;FFFFFFFF&lt;/bcolor&gt;&#10;  &lt;transparent&gt;True&lt;/transparent&gt;&#10;  &lt;resolution&gt;1800&lt;/resolution&gt;&#10;  &lt;imageh&gt;251&lt;/imageh&gt;&#10;  &lt;imagew&gt;2621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83238"/>
            <a:ext cx="2773892" cy="265642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X^{n,m}_{\oplus^s_{l=1} E^{*}_{l}} :=\{ [ \phi^i ] \in \mathrm{Gr}(n,m) | G_l(\phi)=0, ~ l=1,2, \cdots, s \}&#10;\end{eqnarray*}&lt;/body&gt;&#10;  &lt;fcolor&gt;FF000000&lt;/fcolor&gt;&#10;  &lt;bcolor&gt;FFFFFFFF&lt;/bcolor&gt;&#10;  &lt;transparent&gt;True&lt;/transparent&gt;&#10;  &lt;resolution&gt;1800&lt;/resolution&gt;&#10;  &lt;imageh&gt;353&lt;/imageh&gt;&#10;  &lt;imagew&gt;6001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35" y="1615248"/>
            <a:ext cx="6351058" cy="37359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5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ja-JP" sz="4000" dirty="0" err="1">
                <a:solidFill>
                  <a:prstClr val="black"/>
                </a:solidFill>
                <a:cs typeface="+mn-cs"/>
              </a:rPr>
              <a:t>Equivariant</a:t>
            </a:r>
            <a:r>
              <a:rPr lang="en-US" altLang="ja-JP" sz="4000" dirty="0">
                <a:solidFill>
                  <a:prstClr val="black"/>
                </a:solidFill>
                <a:cs typeface="+mn-cs"/>
              </a:rPr>
              <a:t> A-twist and SUSY localization</a:t>
            </a:r>
            <a:r>
              <a:rPr lang="en-US" altLang="ja-JP" sz="3200" dirty="0">
                <a:solidFill>
                  <a:prstClr val="black"/>
                </a:solidFill>
                <a:cs typeface="+mn-cs"/>
              </a:rPr>
              <a:t/>
            </a:r>
            <a:br>
              <a:rPr lang="en-US" altLang="ja-JP" sz="3200" dirty="0">
                <a:solidFill>
                  <a:prstClr val="black"/>
                </a:solidFill>
                <a:cs typeface="+mn-cs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5153" y="404664"/>
            <a:ext cx="6153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 Rigid supersymmetries on </a:t>
            </a:r>
          </a:p>
          <a:p>
            <a:pPr algn="ctr"/>
            <a:r>
              <a:rPr lang="en-US" altLang="ja-JP" sz="3200" dirty="0" smtClean="0"/>
              <a:t>curved spaces and SUSY localization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844824"/>
            <a:ext cx="81076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C</a:t>
            </a:r>
            <a:r>
              <a:rPr kumimoji="1" lang="en-US" altLang="ja-JP" sz="2800" dirty="0" smtClean="0"/>
              <a:t>onstruction of SUSY background on curved spaces</a:t>
            </a:r>
          </a:p>
          <a:p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 </a:t>
            </a:r>
            <a:r>
              <a:rPr lang="en-US" altLang="ja-JP" sz="2800" dirty="0"/>
              <a:t>1</a:t>
            </a:r>
            <a:r>
              <a:rPr lang="en-US" altLang="ja-JP" sz="2800" dirty="0" smtClean="0"/>
              <a:t>-loop </a:t>
            </a:r>
            <a:r>
              <a:rPr lang="en-US" altLang="ja-JP" sz="2800" dirty="0"/>
              <a:t>computation around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the zero </a:t>
            </a:r>
            <a:r>
              <a:rPr lang="en-US" altLang="ja-JP" sz="2800" dirty="0" smtClean="0"/>
              <a:t>loci </a:t>
            </a:r>
            <a:r>
              <a:rPr lang="en-US" altLang="ja-JP" sz="2800" dirty="0"/>
              <a:t>of </a:t>
            </a:r>
            <a:endParaRPr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Q-exact </a:t>
            </a:r>
            <a:r>
              <a:rPr lang="en-US" altLang="ja-JP" sz="2800" dirty="0"/>
              <a:t>action</a:t>
            </a:r>
          </a:p>
          <a:p>
            <a:endParaRPr lang="en-US" altLang="ja-JP" sz="2800" dirty="0" smtClean="0"/>
          </a:p>
          <a:p>
            <a:r>
              <a:rPr kumimoji="1" lang="en-US" altLang="ja-JP" sz="2800" dirty="0" smtClean="0"/>
              <a:t>      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56510" y="5162163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Q-closed action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87039" y="4631954"/>
            <a:ext cx="406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Saddle points</a:t>
            </a:r>
            <a:r>
              <a:rPr kumimoji="1" lang="en-US" altLang="ja-JP" sz="2400" dirty="0" smtClean="0"/>
              <a:t> of Q-exact action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mathcal{Q} \cdot V[\Psi_0]  =0&#10;\end{eqnarray*}&lt;/body&gt;&#10;  &lt;fcolor&gt;FF000000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44" y="4749651"/>
            <a:ext cx="1531408" cy="26352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339752" y="5703639"/>
            <a:ext cx="2445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Q-closed operator</a:t>
            </a:r>
            <a:endParaRPr kumimoji="1" lang="ja-JP" altLang="en-US" sz="2400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&#10;&amp;amp;&amp;amp;\Psi_0 :\\&#10;&amp;amp;&amp;amp;S [\Psi] :\\&#10;&amp;amp;&amp;amp;\mathcal{O}(\Psi):&#10;\end{eqnarray*}&lt;/body&gt;&#10;  &lt;fcolor&gt;FF000000&lt;/fcolor&gt;&#10;  &lt;bcolor&gt;FFFFFFFF&lt;/bcolor&gt;&#10;  &lt;transparent&gt;True&lt;/transparent&gt;&#10;  &lt;resolution&gt;1800&lt;/resolution&gt;&#10;  &lt;imageh&gt;1129&lt;/imageh&gt;&#10;  &lt;imagew&gt;696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39" y="4728384"/>
            <a:ext cx="886664" cy="1438286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mathcal{O}(\Psi)\rangle =\int d \Psi_0&#10;\mathcal{O}( \Psi_0 ) \, e^{ -S [\Psi_0] }  \,\mathrm{Det} \Bigl( &#10;\frac{\delta^2\mathcal{Q} \cdot V[\Psi_0]  }{\delta \Psi \delta \Psi} \Bigr) &#10;\end{align*}&lt;/body&gt;&#10;  &lt;fcolor&gt;FF000000&lt;/fcolor&gt;&#10;  &lt;bcolor&gt;FFFFFFFF&lt;/bcolor&gt;&#10;  &lt;transparent&gt;True&lt;/transparent&gt;&#10;  &lt;resolution&gt;1800&lt;/resolution&gt;&#10;  &lt;imageh&gt;589&lt;/imageh&gt;&#10;  &lt;imagew&gt;5352&lt;/imagew&gt;&#10;  &lt;scale&gt;50&lt;/scale&gt;&#10;  &lt;cursor&gt;8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5" y="3717032"/>
            <a:ext cx="6879061" cy="7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23528" y="736248"/>
            <a:ext cx="85899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prstClr val="black"/>
                </a:solidFill>
              </a:rPr>
              <a:t>construction </a:t>
            </a:r>
            <a:r>
              <a:rPr lang="en-US" altLang="ja-JP" sz="2800" dirty="0">
                <a:solidFill>
                  <a:prstClr val="black"/>
                </a:solidFill>
              </a:rPr>
              <a:t>of SUSY background on </a:t>
            </a:r>
            <a:r>
              <a:rPr lang="en-US" altLang="ja-JP" sz="2800" dirty="0" smtClean="0">
                <a:solidFill>
                  <a:prstClr val="black"/>
                </a:solidFill>
              </a:rPr>
              <a:t>Riemann surfaces</a:t>
            </a:r>
            <a:endParaRPr lang="en-US" altLang="ja-JP" sz="2800" dirty="0">
              <a:solidFill>
                <a:prstClr val="black"/>
              </a:solidFill>
            </a:endParaRPr>
          </a:p>
          <a:p>
            <a:endParaRPr lang="en-US" altLang="ja-JP" sz="2400" dirty="0" smtClean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4350" y="4114145"/>
            <a:ext cx="411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Equivariant</a:t>
            </a:r>
            <a:r>
              <a:rPr lang="en-US" altLang="ja-JP" sz="2400" dirty="0" smtClean="0">
                <a:solidFill>
                  <a:prstClr val="black"/>
                </a:solidFill>
              </a:rPr>
              <a:t> A-twist solution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2169" y="3501008"/>
            <a:ext cx="491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There are two type of solutions on S2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1593" y="5325452"/>
            <a:ext cx="711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Another solution[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Benini-Cremonesi</a:t>
            </a:r>
            <a:r>
              <a:rPr lang="en-US" altLang="ja-JP" sz="2400" dirty="0" smtClean="0">
                <a:solidFill>
                  <a:prstClr val="black"/>
                </a:solidFill>
              </a:rPr>
              <a:t>,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Doroud</a:t>
            </a:r>
            <a:r>
              <a:rPr lang="en-US" altLang="ja-JP" sz="2400" dirty="0" smtClean="0">
                <a:solidFill>
                  <a:prstClr val="black"/>
                </a:solidFill>
              </a:rPr>
              <a:t> et al 12</a:t>
            </a:r>
            <a:r>
              <a:rPr lang="en-US" altLang="ja-JP" sz="2400" dirty="0">
                <a:solidFill>
                  <a:prstClr val="black"/>
                </a:solidFill>
              </a:rPr>
              <a:t>]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(g_{\mu \nu}, \psi_{\mu},\bar{\psi}_{\mu}, A^{(R)}_{\mu}, C_{\mu}, \tilde{C}_{\mu})&#10;\end{eqnarray*}&lt;/body&gt;&#10;  &lt;fcolor&gt;FF000000&lt;/fcolor&gt;&#10;  &lt;bcolor&gt;FFFFFFFF&lt;/bcolor&gt;&#10;  &lt;transparent&gt;True&lt;/transparent&gt;&#10;  &lt;resolution&gt;1800&lt;/resolution&gt;&#10;  &lt;imageh&gt;333&lt;/imageh&gt;&#10;  &lt;imagew&gt;2782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10" y="1436922"/>
            <a:ext cx="3505221" cy="4195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25143" y="1988840"/>
            <a:ext cx="5631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SUSY background </a:t>
            </a:r>
            <a:r>
              <a:rPr lang="ja-JP" altLang="en-US" sz="2400" dirty="0" smtClean="0">
                <a:solidFill>
                  <a:prstClr val="black"/>
                </a:solidFill>
              </a:rPr>
              <a:t>⇔ </a:t>
            </a:r>
            <a:r>
              <a:rPr lang="en-US" altLang="ja-JP" sz="2400" dirty="0" smtClean="0">
                <a:solidFill>
                  <a:prstClr val="black"/>
                </a:solidFill>
              </a:rPr>
              <a:t>non-trivial solution of 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generalized Killing spinor equations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delta \psi_{\mu}=0,\quad \delta \bar{\psi}_{\mu}=0 &#10;\end{eqnarray*}&lt;/body&gt;&#10;  &lt;fcolor&gt;FF000000&lt;/fcolor&gt;&#10;  &lt;bcolor&gt;FFFFFFFF&lt;/bcolor&gt;&#10;  &lt;transparent&gt;True&lt;/transparent&gt;&#10;  &lt;resolution&gt;1800&lt;/resolution&gt;&#10;  &lt;imageh&gt;287&lt;/imageh&gt;&#10;  &lt;imagew&gt;2085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6952"/>
            <a:ext cx="2627026" cy="361610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A^{(R)}_{\mu}=\frac{1}{2} \omega_{\mu} \to \frac{1}{2\pi} \int_{S^2} dA^{(R)}=1, \quad C^{\mu} =\frac{\hbar}{2} V_{\mu},  \quad\tilde{C}^{\mu}=0&#10;\end{eqnarray*}&lt;/body&gt;&#10;  &lt;fcolor&gt;FF000000&lt;/fcolor&gt;&#10;  &lt;bcolor&gt;FFFFFFFF&lt;/bcolor&gt;&#10;  &lt;transparent&gt;True&lt;/transparent&gt;&#10;  &lt;resolution&gt;1800&lt;/resolution&gt;&#10;  &lt;imageh&gt;572&lt;/imageh&gt;&#10;  &lt;imagew&gt;6211&lt;/imagew&gt;&#10;  &lt;scale&gt;50&lt;/scale&gt;&#10;  &lt;cursor&gt;11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5" y="4720085"/>
            <a:ext cx="6573310" cy="6053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62513" y="1124744"/>
            <a:ext cx="3073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[</a:t>
            </a:r>
            <a:r>
              <a:rPr lang="en-US" altLang="ja-JP" sz="2400" dirty="0" err="1">
                <a:solidFill>
                  <a:prstClr val="black"/>
                </a:solidFill>
              </a:rPr>
              <a:t>Closset-Cremonesi</a:t>
            </a:r>
            <a:r>
              <a:rPr lang="en-US" altLang="ja-JP" sz="2400" dirty="0">
                <a:solidFill>
                  <a:prstClr val="black"/>
                </a:solidFill>
              </a:rPr>
              <a:t> 14]</a:t>
            </a: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frac{1}{2\pi}\int_{S^2} d A^{(R)}=0, \quad \cdots&#10;\end{eqnarray*}&lt;/body&gt;&#10;  &lt;fcolor&gt;FF000000&lt;/fcolor&gt;&#10;  &lt;bcolor&gt;FFFFFFFF&lt;/bcolor&gt;&#10;  &lt;transparent&gt;True&lt;/transparent&gt;&#10;  &lt;resolution&gt;1800&lt;/resolution&gt;&#10;  &lt;imageh&gt;569&lt;/imageh&gt;&#10;  &lt;imagew&gt;2490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5" y="5860740"/>
            <a:ext cx="2635251" cy="6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51520" y="332656"/>
            <a:ext cx="8704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Heterotic string theory </a:t>
            </a:r>
            <a:r>
              <a:rPr kumimoji="1" lang="en-US" altLang="ja-JP" sz="2400" dirty="0" err="1" smtClean="0"/>
              <a:t>compactified</a:t>
            </a:r>
            <a:r>
              <a:rPr kumimoji="1" lang="en-US" altLang="ja-JP" sz="2400" dirty="0" smtClean="0"/>
              <a:t>  by a CY 3-fold X with standard </a:t>
            </a:r>
          </a:p>
          <a:p>
            <a:r>
              <a:rPr kumimoji="1" lang="en-US" altLang="ja-JP" sz="2400" dirty="0" smtClean="0"/>
              <a:t>embedding, there are 4 types of Yukawa coupling 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1641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(\mathbf{27}^3, \overline{\mathbf{27}}^3,  \mathbf{1}^3 , \mathbf{1} \cdot \overline{\mathbf{27}} \cdot \mathbf{27} )&#10;\end{eqnarray*}&lt;/body&gt;&#10;  &lt;fcolor&gt;FF000000&lt;/fcolor&gt;&#10;  &lt;bcolor&gt;FFFFFFFF&lt;/bcolor&gt;&#10;  &lt;transparent&gt;True&lt;/transparent&gt;&#10;  &lt;resolution&gt;1800&lt;/resolution&gt;&#10;  &lt;imageh&gt;327&lt;/imageh&gt;&#10;  &lt;imagew&gt;2604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9" y="764704"/>
            <a:ext cx="2539226" cy="31886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2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922046" y="476672"/>
            <a:ext cx="214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[CCP 15, BZ 15 ]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4134" y="1220559"/>
            <a:ext cx="8294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Q-exact action: 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Q-closed </a:t>
            </a:r>
            <a:r>
              <a:rPr lang="en-US" altLang="ja-JP" sz="2400" dirty="0" smtClean="0">
                <a:solidFill>
                  <a:prstClr val="black"/>
                </a:solidFill>
              </a:rPr>
              <a:t>action: 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Q-closed operators: 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      inserted on the north or south pole of S2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560" y="4265618"/>
            <a:ext cx="510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1</a:t>
            </a:r>
            <a:r>
              <a:rPr kumimoji="1" lang="en-US" altLang="ja-JP" dirty="0" smtClean="0"/>
              <a:t>-loop determinants of SYM and chiral </a:t>
            </a:r>
            <a:r>
              <a:rPr kumimoji="1" lang="en-US" altLang="ja-JP" dirty="0" err="1" smtClean="0"/>
              <a:t>multiplets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z:=\mathrm{exp} (i \theta - \xi)&#10;\end{eqnarray*}&lt;/body&gt;&#10;  &lt;fcolor&gt;FF000000&lt;/fcolor&gt;&#10;  &lt;bcolor&gt;FFFFFFFF&lt;/bcolor&gt;&#10;  &lt;transparent&gt;True&lt;/transparent&gt;&#10;  &lt;resolution&gt;1800&lt;/resolution&gt;&#10;  &lt;imageh&gt;249&lt;/imageh&gt;&#10;  &lt;imagew&gt;170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85555"/>
            <a:ext cx="1801283" cy="26352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04134" y="3759415"/>
            <a:ext cx="4842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Exponential of </a:t>
            </a:r>
            <a:r>
              <a:rPr kumimoji="1" lang="en-US" altLang="ja-JP" sz="2000" dirty="0" err="1" smtClean="0"/>
              <a:t>complexified</a:t>
            </a:r>
            <a:r>
              <a:rPr kumimoji="1" lang="en-US" altLang="ja-JP" sz="2000" dirty="0" smtClean="0"/>
              <a:t> FI-parameter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19783" y="457508"/>
            <a:ext cx="6134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one-loop </a:t>
            </a:r>
            <a:r>
              <a:rPr lang="en-US" altLang="ja-JP" sz="2800" dirty="0" smtClean="0">
                <a:solidFill>
                  <a:prstClr val="black"/>
                </a:solidFill>
              </a:rPr>
              <a:t>computation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sigma&#10;\end{eqnarray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6" y="2143856"/>
            <a:ext cx="159864" cy="13301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Z^{\text{vec}}_{\mathbf{k}}(\sigma, \hbar)=(-1)^{\sum_{a &amp;lt; b} (k_a-k_b)}\prod_{1 \le a\neq b \le n} \left(\sigma_a-\sigma_b+|k_a-k_b|\frac{\hbar}{2} \right), \\&#10;&amp;amp;&amp;amp;Z^{\text{chiral}}_{\mathbf{k}} (\sigma, \hbar)=&#10; \prod_{\rho \in \Delta(R)} \prod_{j=-\frac{|\rho(\mathbf{k}) -r+1|-1}{2}}^{\frac{|\rho(\mathbf{k}) -r+1|-1}{2}}&#10;(\rho(\sigma)+j \hbar )^{-\text{sign}(\rho(k) -r+1)}&#10;\end{eqnarray*}&lt;/body&gt;&#10;  &lt;fcolor&gt;FF000000&lt;/fcolor&gt;&#10;  &lt;bcolor&gt;FFFFFFFF&lt;/bcolor&gt;&#10;  &lt;transparent&gt;True&lt;/transparent&gt;&#10;  &lt;resolution&gt;1800&lt;/resolution&gt;&#10;  &lt;imageh&gt;1794&lt;/imageh&gt;&#10;  &lt;imagew&gt;6806&lt;/imagew&gt;&#10;  &lt;scale&gt;50&lt;/scale&gt;&#10;  &lt;cursor&gt;2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" y="4701096"/>
            <a:ext cx="7203017" cy="189865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mathbf{k}:=(k_1,\cdots, k_n)&#10;\end{eqnarray*}&lt;/body&gt;&#10;  &lt;fcolor&gt;FF000000&lt;/fcolor&gt;&#10;  &lt;bcolor&gt;FFFFFFFF&lt;/bcolor&gt;&#10;  &lt;transparent&gt;True&lt;/transparent&gt;&#10;  &lt;resolution&gt;1800&lt;/resolution&gt;&#10;  &lt;imageh&gt;249&lt;/imageh&gt;&#10;  &lt;imagew&gt;181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4" y="3453507"/>
            <a:ext cx="1919816" cy="26352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S_{\text{SYM}}, \, S_{\text{chiral}}&#10;\end{eqnarray*}&lt;/body&gt;&#10;  &lt;fcolor&gt;FF000000&lt;/fcolor&gt;&#10;  &lt;bcolor&gt;FFFFFFFF&lt;/bcolor&gt;&#10;  &lt;transparent&gt;True&lt;/transparent&gt;&#10;  &lt;resolution&gt;1800&lt;/resolution&gt;&#10;  &lt;imageh&gt;223&lt;/imageh&gt;&#10;  &lt;imagew&gt;13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29204"/>
            <a:ext cx="1839223" cy="299596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S_{\text{FI}}, \,S_{\theta}&#10;\end{eqnarray*}&lt;/body&gt;&#10;  &lt;fcolor&gt;FF000000&lt;/fcolor&gt;&#10;  &lt;bcolor&gt;FFFFFFFF&lt;/bcolor&gt;&#10;  &lt;transparent&gt;True&lt;/transparent&gt;&#10;  &lt;resolution&gt;1800&lt;/resolution&gt;&#10;  &lt;imageh&gt;223&lt;/imageh&gt;&#10;  &lt;imagew&gt;7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1003579" cy="299596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\langle f(\sigma) |_{\mathrm{N}} \rangle_{\hbar}&#10;=\frac{1}{n!} \sum_{\mathbf{k} \in \mathbb{Z}^n} \oint_{\mathrm{JK}} &#10;\prod_{a=1}^{n} \frac{d \sigma_a}{2 \pi i}&#10; z^{\sum_{a=1}^n k_a}Z^{\text{vec}}_{\mathbf{k}} \left(\prod Z^{\text{chiral}}_{\mathbf{k}} \right)&#10; f \left(\sigma-k \frac{\hbar}{2} \right) &#10;\end{eqnarray*}&lt;/body&gt;&#10;  &lt;fcolor&gt;FF000000&lt;/fcolor&gt;&#10;  &lt;bcolor&gt;FFFFFFFF&lt;/bcolor&gt;&#10;  &lt;transparent&gt;True&lt;/transparent&gt;&#10;  &lt;resolution&gt;1800&lt;/resolution&gt;&#10;  &lt;imageh&gt;701&lt;/imageh&gt;&#10;  &lt;imagew&gt;7607&lt;/imagew&gt;&#10;  &lt;scale&gt;50&lt;/scale&gt;&#10;  &lt;cursor&gt;11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0" y="2564904"/>
            <a:ext cx="8050740" cy="7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83761" y="1412776"/>
            <a:ext cx="8236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 If </a:t>
            </a:r>
            <a:r>
              <a:rPr lang="en-US" altLang="ja-JP" sz="2400" dirty="0" err="1">
                <a:solidFill>
                  <a:prstClr val="black"/>
                </a:solidFill>
              </a:rPr>
              <a:t>e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quivariant</a:t>
            </a:r>
            <a:r>
              <a:rPr lang="en-US" altLang="ja-JP" sz="2400" dirty="0" smtClean="0">
                <a:solidFill>
                  <a:prstClr val="black"/>
                </a:solidFill>
              </a:rPr>
              <a:t> parameter is zero and CY 3-fold condition is      satisfied)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(\mathrm{Tr} \sigma)^M \rangle_{\hbar=0} = 0,~~ (M \neq 3)&#10;\end{eqnarray*}&lt;/body&gt;&#10;  &lt;fcolor&gt;FF000000&lt;/fcolor&gt;&#10;  &lt;bcolor&gt;FFFFFFFF&lt;/bcolor&gt;&#10;  &lt;transparent&gt;True&lt;/transparent&gt;&#10;  &lt;resolution&gt;1800&lt;/resolution&gt;&#10;  &lt;imageh&gt;284&lt;/imageh&gt;&#10;  &lt;imagew&gt;2991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3165475" cy="30056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\langle (\mathrm{Tr} \sigma)^3 \rangle_{\hbar=0} = Y^{\mathbf{27}^3}(\check{X})$&#10;&lt;/body&gt;&#10;  &lt;fcolor&gt;FF000000&lt;/fcolor&gt;&#10;  &lt;bcolor&gt;FFFFFFFF&lt;/bcolor&gt;&#10;  &lt;transparent&gt;True&lt;/transparent&gt;&#10;  &lt;resolution&gt;1800&lt;/resolution&gt;&#10;  &lt;imageh&gt;311&lt;/imageh&gt;&#10;  &lt;imagew&gt;2516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53" y="2847191"/>
            <a:ext cx="2877443" cy="35567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&#10;( \hbar=0 )&#10;\end{eqnarray*}&lt;/body&gt;&#10;  &lt;fcolor&gt;FF000000&lt;/fcolor&gt;&#10;  &lt;bcolor&gt;FFFFFFFF&lt;/bcolor&gt;&#10;  &lt;transparent&gt;True&lt;/transparent&gt;&#10;  &lt;resolution&gt;1800&lt;/resolution&gt;&#10;  &lt;imageh&gt;249&lt;/imageh&gt;&#10;  &lt;imagew&gt;73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30" y="825243"/>
            <a:ext cx="1072362" cy="36279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79420" y="683985"/>
            <a:ext cx="6371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Properties of the localization formula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4762" y="3573016"/>
            <a:ext cx="360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Choice of Integer R-charges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27715" y="4293096"/>
            <a:ext cx="6948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 scalars in chiral </a:t>
            </a:r>
            <a:r>
              <a:rPr kumimoji="1" lang="en-US" altLang="ja-JP" sz="2400" dirty="0" err="1" smtClean="0"/>
              <a:t>multiplets</a:t>
            </a:r>
            <a:r>
              <a:rPr kumimoji="1" lang="en-US" altLang="ja-JP" sz="2400" dirty="0" smtClean="0"/>
              <a:t>  parametrize target space</a:t>
            </a:r>
          </a:p>
          <a:p>
            <a:r>
              <a:rPr lang="en-US" altLang="ja-JP" sz="2400" dirty="0" smtClean="0"/>
              <a:t>We assign zero R-charge, this R-charge assignment is </a:t>
            </a:r>
          </a:p>
          <a:p>
            <a:r>
              <a:rPr lang="en-US" altLang="ja-JP" sz="2400" dirty="0" smtClean="0"/>
              <a:t>consistent w</a:t>
            </a:r>
            <a:r>
              <a:rPr kumimoji="1" lang="en-US" altLang="ja-JP" sz="2400" dirty="0" smtClean="0"/>
              <a:t>ith A-twisted NLSM by Witten (1991)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0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table}[htb]&#10;\begin{center}&#10;  \begin{tabular}{|c|  c c| }&#10;  \hline            &amp;amp;$\phi_{i}, (i=1,\cdots, 3 )$    &amp;amp;        $p$   \\&#10;\hline $U(1)_G$    &amp;amp; $+1 $             &amp;amp; $ -3 $                 \\  &#10;         $U(1)_R$     &amp;amp; $0$      &amp;amp; $0$      \\  &#10;  \hline&#10;  \end{tabular}&#10;\end{center}&#10;\end{table}&lt;/body&gt;&#10;  &lt;fcolor&gt;FF000000&lt;/fcolor&gt;&#10;  &lt;bcolor&gt;FFFFFFFF&lt;/bcolor&gt;&#10;  &lt;transparent&gt;True&lt;/transparent&gt;&#10;  &lt;resolution&gt;1800&lt;/resolution&gt;&#10;  &lt;imageh&gt;1151&lt;/imageh&gt;&#10;  &lt;imagew&gt;3706&lt;/imagew&gt;&#10;  &lt;scale&gt;50&lt;/scale&gt;&#10;  &lt;cursor&gt;24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18" y="4211644"/>
            <a:ext cx="3384376" cy="105111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\sigma^3 \rangle_{\mathbf{\hbar}=0}=&#10; \sum_{k=0}^{\infty} z^{k} \oint_{\sigma=0} \frac{d \sigma}{2\pi i} \sigma^{3} \frac{(-3 \sigma)^{3k-1}}{\sigma^{3(k+1)}} =\frac{-1}{3(1+ 3^3 z)}&#10;\end{eqnarray*}&lt;/body&gt;&#10;  &lt;fcolor&gt;FF000000&lt;/fcolor&gt;&#10;  &lt;bcolor&gt;FFFFFFFF&lt;/bcolor&gt;&#10;  &lt;transparent&gt;True&lt;/transparent&gt;&#10;  &lt;resolution&gt;1800&lt;/resolution&gt;&#10;  &lt;imageh&gt;691&lt;/imageh&gt;&#10;  &lt;imagew&gt;5753&lt;/imagew&gt;&#10;  &lt;scale&gt;50&lt;/scale&gt;&#10;  &lt;cursor&gt;20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61248"/>
            <a:ext cx="6088591" cy="73130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table}[htb]&#10;\begin{center}&#10;  \begin{tabular}{|c|  c c| }&#10;  \hline            &amp;amp;$\phi_{i}, (i=1,\cdots, 5 )$    &amp;amp;        $p$   \\&#10;\hline $U(1)_G$    &amp;amp; $+1 $             &amp;amp; $ -5 $                 \\  &#10;         $U(1)_R$     &amp;amp; $0$      &amp;amp; $2$      \\  &#10;  \hline&#10;  \end{tabular}&#10;\end{center}&#10;\end{table}&lt;/body&gt;&#10;  &lt;fcolor&gt;FF000000&lt;/fcolor&gt;&#10;  &lt;bcolor&gt;FFFFFFFF&lt;/bcolor&gt;&#10;  &lt;transparent&gt;True&lt;/transparent&gt;&#10;  &lt;resolution&gt;1800&lt;/resolution&gt;&#10;  &lt;imageh&gt;1151&lt;/imageh&gt;&#10;  &lt;imagew&gt;3706&lt;/imagew&gt;&#10;  &lt;scale&gt;50&lt;/scale&gt;&#10;  &lt;cursor&gt;1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10" y="1196750"/>
            <a:ext cx="3821103" cy="11867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812416" y="476672"/>
            <a:ext cx="33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Example 1 (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quintic</a:t>
            </a:r>
            <a:r>
              <a:rPr lang="en-US" altLang="ja-JP" sz="2400" dirty="0" smtClean="0">
                <a:solidFill>
                  <a:prstClr val="black"/>
                </a:solidFill>
              </a:rPr>
              <a:t> 3-fold)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\sigma^3 \rangle_{\mathbf{\hbar}=0}=&#10; \sum_{k=0}^{\infty} z^{k} \oint_{\sigma=0} \frac{d \sigma}{2\pi i} \sigma^{3} \frac{(-5 \sigma)^{5k+1}}{\sigma^{5(k+1)}} =\frac{-5}{1+ 5^5 z}&#10;\end{eqnarray*}&lt;/body&gt;&#10;  &lt;fcolor&gt;FF000000&lt;/fcolor&gt;&#10;  &lt;bcolor&gt;FFFFFFFF&lt;/bcolor&gt;&#10;  &lt;transparent&gt;True&lt;/transparent&gt;&#10;  &lt;resolution&gt;1800&lt;/resolution&gt;&#10;  &lt;imageh&gt;691&lt;/imageh&gt;&#10;  &lt;imagew&gt;5432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0" y="2708920"/>
            <a:ext cx="5748867" cy="73130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W(p,\phi)= p G (\phi)$ &lt;/body&gt;&#10;  &lt;fcolor&gt;FF000000&lt;/fcolor&gt;&#10;  &lt;bcolor&gt;FFFFFFFF&lt;/bcolor&gt;&#10;  &lt;transparent&gt;True&lt;/transparent&gt;&#10;  &lt;resolution&gt;1800&lt;/resolution&gt;&#10;  &lt;imageh&gt;249&lt;/imageh&gt;&#10;  &lt;imagew&gt;18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32" y="561233"/>
            <a:ext cx="2119458" cy="29254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964816" y="3717032"/>
            <a:ext cx="281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Example 2 </a:t>
            </a:r>
            <a:r>
              <a:rPr lang="en-US" altLang="ja-JP" sz="2400" dirty="0" smtClean="0">
                <a:solidFill>
                  <a:prstClr val="black"/>
                </a:solidFill>
              </a:rPr>
              <a:t>(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local P2 )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42659" y="620688"/>
            <a:ext cx="6694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Mathematical aspects of the formula  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5576" y="177281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Toric</a:t>
            </a:r>
            <a:r>
              <a:rPr lang="en-US" altLang="ja-JP" sz="2400" dirty="0" smtClean="0">
                <a:solidFill>
                  <a:prstClr val="black"/>
                </a:solidFill>
              </a:rPr>
              <a:t> case (gauge groups is U(1))</a:t>
            </a:r>
          </a:p>
          <a:p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This contour integral expression </a:t>
            </a:r>
            <a:r>
              <a:rPr lang="en-US" altLang="ja-JP" sz="2400" dirty="0">
                <a:solidFill>
                  <a:prstClr val="black"/>
                </a:solidFill>
              </a:rPr>
              <a:t>is </a:t>
            </a:r>
            <a:r>
              <a:rPr lang="en-US" altLang="ja-JP" sz="2400" dirty="0" smtClean="0">
                <a:solidFill>
                  <a:prstClr val="black"/>
                </a:solidFill>
              </a:rPr>
              <a:t>formulated </a:t>
            </a:r>
            <a:r>
              <a:rPr lang="en-US" altLang="ja-JP" sz="2400" dirty="0">
                <a:solidFill>
                  <a:prstClr val="black"/>
                </a:solidFill>
              </a:rPr>
              <a:t>as integrals of  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divisors </a:t>
            </a:r>
            <a:r>
              <a:rPr lang="en-US" altLang="ja-JP" sz="2400" dirty="0" smtClean="0">
                <a:solidFill>
                  <a:prstClr val="black"/>
                </a:solidFill>
              </a:rPr>
              <a:t>over </a:t>
            </a:r>
            <a:r>
              <a:rPr lang="en-US" altLang="ja-JP" sz="2400" dirty="0">
                <a:solidFill>
                  <a:prstClr val="black"/>
                </a:solidFill>
              </a:rPr>
              <a:t>quasi </a:t>
            </a:r>
            <a:r>
              <a:rPr lang="en-US" altLang="ja-JP" sz="2400" dirty="0" smtClean="0">
                <a:solidFill>
                  <a:prstClr val="black"/>
                </a:solidFill>
              </a:rPr>
              <a:t>maps [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Batyev-Materov</a:t>
            </a:r>
            <a:r>
              <a:rPr lang="en-US" altLang="ja-JP" sz="2400" dirty="0" smtClean="0">
                <a:solidFill>
                  <a:prstClr val="black"/>
                </a:solidFill>
              </a:rPr>
              <a:t> 02, 03],  [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Szenes-Vergne</a:t>
            </a:r>
            <a:r>
              <a:rPr lang="en-US" altLang="ja-JP" sz="2400" dirty="0" smtClean="0">
                <a:solidFill>
                  <a:prstClr val="black"/>
                </a:solidFill>
              </a:rPr>
              <a:t> 04, 06,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Borisov</a:t>
            </a:r>
            <a:r>
              <a:rPr lang="en-US" altLang="ja-JP" sz="2400" dirty="0" smtClean="0">
                <a:solidFill>
                  <a:prstClr val="black"/>
                </a:solidFill>
              </a:rPr>
              <a:t> 05,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Karu</a:t>
            </a:r>
            <a:r>
              <a:rPr lang="en-US" altLang="ja-JP" sz="2400" dirty="0" smtClean="0">
                <a:solidFill>
                  <a:prstClr val="black"/>
                </a:solidFill>
              </a:rPr>
              <a:t> 05],  </a:t>
            </a: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Grassmannian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cases (gauge group is U(n) )</a:t>
            </a:r>
            <a:endParaRPr lang="ja-JP" altLang="en-US" sz="2400" dirty="0">
              <a:solidFill>
                <a:prstClr val="black"/>
              </a:solidFill>
            </a:endParaRPr>
          </a:p>
          <a:p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We </a:t>
            </a:r>
            <a:r>
              <a:rPr lang="en-US" altLang="ja-JP" sz="2400" dirty="0">
                <a:solidFill>
                  <a:prstClr val="black"/>
                </a:solidFill>
              </a:rPr>
              <a:t>introduced 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certain </a:t>
            </a:r>
            <a:r>
              <a:rPr lang="en-US" altLang="ja-JP" sz="2400" dirty="0" smtClean="0">
                <a:solidFill>
                  <a:prstClr val="black"/>
                </a:solidFill>
              </a:rPr>
              <a:t>generalizations of quasi </a:t>
            </a:r>
            <a:r>
              <a:rPr lang="en-US" altLang="ja-JP" sz="2400" dirty="0">
                <a:solidFill>
                  <a:prstClr val="black"/>
                </a:solidFill>
              </a:rPr>
              <a:t>map </a:t>
            </a:r>
            <a:r>
              <a:rPr lang="en-US" altLang="ja-JP" sz="2400" dirty="0" smtClean="0">
                <a:solidFill>
                  <a:prstClr val="black"/>
                </a:solidFill>
              </a:rPr>
              <a:t>spaces. Then  correlation functions agree with 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integrals of divisors over these spaces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[Kim-Oh-Ueda-YY 16]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\langle f(\hat{\sigma})|_{\mathrm{N}}  \rangle_{\hbar}=\frac{1}{n!} \sum_{\mathbf{k} \in \mathbb{Z}^n_{\ge 0}}&#10;\oint \prod_{a=1}^n \frac{d \sigma_a}{2\pi i}  z^{{k}_a}  f(\sigma-\frac{k}{2} \hbar)&#10;\\&amp;amp;&amp;amp;~~~~~~~~~~ \times &#10;\prod_{1 \le a\neq b \le n} \left(\sigma_a-\sigma_b+|k_a-k_b|\frac{\hbar}{2} \right) &#10;\frac{\prod_{l=1}^s \prod_{\rho \in R_l} \prod_{j=\frac{\rho(\mathbf{k})}{2}}^{\frac{-\rho(\mathbf{k})}{2}} (\rho(\sigma) +j \hbar)}&#10;{\prod_{a=1}^n \prod_{j=-\frac{k_a}{2}}^{\frac{k_a}{2}}(\sigma_a +j \hbar)^{m}} &#10;\end{eqnarray*}&lt;/body&gt;&#10;  &lt;fcolor&gt;FF000000&lt;/fcolor&gt;&#10;  &lt;bcolor&gt;FFFFFFFF&lt;/bcolor&gt;&#10;  &lt;transparent&gt;True&lt;/transparent&gt;&#10;  &lt;resolution&gt;1800&lt;/resolution&gt;&#10;  &lt;imageh&gt;1990&lt;/imageh&gt;&#10;  &lt;imagew&gt;8154&lt;/imagew&gt;&#10;  &lt;scale&gt;50&lt;/scale&gt;&#10;  &lt;cursor&gt;2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0" y="4437112"/>
            <a:ext cx="8629651" cy="21060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table}[htb]&#10;\begin{center}&#10;  \begin{tabular}{|c|  c c| }&#10;  \hline            &amp;amp;$\phi_{i}, (i=1,\cdots, m )$    &amp;amp;        $p_l  , (l=1,\cdots, s)$   \\&#10;\hline $U(n)_G$    &amp;amp; $\mathbf{n} $             &amp;amp; $ R_l $                 \\  &#10;         $U(1)_R$     &amp;amp; $0$      &amp;amp; $2$      \\  &#10;  \hline&#10;  \end{tabular}&#10;\end{center}&#10;\end{table}&lt;/body&gt;&#10;  &lt;fcolor&gt;FF000000&lt;/fcolor&gt;&#10;  &lt;bcolor&gt;FFFFFFFF&lt;/bcolor&gt;&#10;  &lt;transparent&gt;True&lt;/transparent&gt;&#10;  &lt;resolution&gt;1800&lt;/resolution&gt;&#10;  &lt;imageh&gt;1151&lt;/imageh&gt;&#10;  &lt;imagew&gt;5260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566833" cy="121814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76458" y="1252548"/>
            <a:ext cx="729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Here </a:t>
            </a:r>
            <a:r>
              <a:rPr kumimoji="1" lang="en-US" altLang="ja-JP" sz="2400" dirty="0" smtClean="0"/>
              <a:t>we consider </a:t>
            </a:r>
            <a:r>
              <a:rPr kumimoji="1" lang="en-US" altLang="ja-JP" sz="2400" dirty="0" err="1" smtClean="0"/>
              <a:t>equivariant</a:t>
            </a:r>
            <a:r>
              <a:rPr kumimoji="1" lang="en-US" altLang="ja-JP" sz="2400" dirty="0" smtClean="0"/>
              <a:t> A-twisted GLSM related to </a:t>
            </a:r>
          </a:p>
          <a:p>
            <a:r>
              <a:rPr lang="en-US" altLang="ja-JP" sz="2400" dirty="0" smtClean="0"/>
              <a:t>The CY 3-folds in </a:t>
            </a:r>
            <a:r>
              <a:rPr lang="en-US" altLang="ja-JP" sz="2400" dirty="0" err="1" smtClean="0"/>
              <a:t>Grassmannians</a:t>
            </a:r>
            <a:r>
              <a:rPr kumimoji="1" lang="en-US" altLang="ja-JP" sz="2400" dirty="0" smtClean="0"/>
              <a:t>  Gr(</a:t>
            </a:r>
            <a:r>
              <a:rPr kumimoji="1" lang="en-US" altLang="ja-JP" sz="2400" dirty="0" err="1" smtClean="0"/>
              <a:t>n,m</a:t>
            </a:r>
            <a:r>
              <a:rPr kumimoji="1" lang="en-US" altLang="ja-JP" sz="2400" dirty="0" smtClean="0"/>
              <a:t>)</a:t>
            </a:r>
          </a:p>
          <a:p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4279" y="476672"/>
            <a:ext cx="6371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Properties of the localization formula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&#10;( \hbar \neq 0 )&#10;\end{eqnarray*}&lt;/body&gt;&#10;  &lt;fcolor&gt;FF000000&lt;/fcolor&gt;&#10;  &lt;bcolor&gt;FFFFFFFF&lt;/bcolor&gt;&#10;  &lt;transparent&gt;True&lt;/transparent&gt;&#10;  &lt;resolution&gt;1800&lt;/resolution&gt;&#10;  &lt;imageh&gt;249&lt;/imageh&gt;&#10;  &lt;imagew&gt;736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9" y="617930"/>
            <a:ext cx="1072362" cy="3627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76458" y="3667256"/>
            <a:ext cx="510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, the correlation functions are given as  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xi &amp;gt;0&#10;\end{eqnarray*}&lt;/body&gt;&#10;  &lt;fcolor&gt;FF000000&lt;/fcolor&gt;&#10;  &lt;bcolor&gt;FFFFFFFF&lt;/bcolor&gt;&#10;  &lt;transparent&gt;True&lt;/transparent&gt;&#10;  &lt;resolution&gt;1800&lt;/resolution&gt;&#10;  &lt;imageh&gt;223&lt;/imageh&gt;&#10;  &lt;imagew&gt;56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5" y="3780084"/>
            <a:ext cx="594783" cy="2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403648" y="476672"/>
            <a:ext cx="620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W</a:t>
            </a:r>
            <a:r>
              <a:rPr kumimoji="1" lang="en-US" altLang="ja-JP" sz="2400" dirty="0" smtClean="0"/>
              <a:t>e rewrite generating function of                    as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%Z_{1\mathchar `-\text{loop}}(\sig)&#10;\tilde{Z}(x)= \frac{{\prod_{a &amp;gt;b}(x_a-x_b)^2 \prod_{l=1}^s \prod_{\rho \in R_l} \rho (x)}}{{\prod_{a=1}^n}  x^{m}_a}\\&#10;&amp;amp;&amp;amp;Z (z, x, \hbar)&#10;=\sum_{k\in \mathbb{Z}^n_{\ge 0} } ((-1)^{n-1} z)^{ \sum_{a=1}^{n} k_a} Z_{\Phi} ( k, x, \hbar) &#10;\prod_{l=1}^s Z_{P_l} ( k,  x, \hbar) &#10;\label{Zfunction}&#10;\\ &#10;&amp;amp;&amp;amp; Z_{\Phi} (k, x, \hbar) &#10;= \frac{{\prod_{n \ge a &amp;gt; b \ge 1}} &#10;\left(x_{a}-x_{b}+(k_a-k_b)\hbar \right)}&#10;{ { \prod_{n \ge a &amp;gt; b \ge 1} }(x_{a}-x_{b}) &#10;{ \prod_{a=1}^{n}\prod_{l=1}^{k_a}}&#10;  (x_{a}+l \hbar)^{m}  }  \\&#10;&amp;amp;&amp;amp; Z_{P_{l}}  ( k, x, \hbar)  = \prod_{\rho \in R_l} \prod_{j=1}^{-\rho (k)} (\rho (x)-j \hbar)&#10;\end{eqnarray*}&lt;/body&gt;&#10;  &lt;fcolor&gt;FF000000&lt;/fcolor&gt;&#10;  &lt;bcolor&gt;FFFFFFFF&lt;/bcolor&gt;&#10;  &lt;transparent&gt;True&lt;/transparent&gt;&#10;  &lt;resolution&gt;1800&lt;/resolution&gt;&#10;  &lt;imageh&gt;3325&lt;/imageh&gt;&#10;  &lt;imagew&gt;6676&lt;/imagew&gt;&#10;  &lt;scale&gt;50&lt;/scale&gt;&#10;  &lt;cursor&gt;6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34378"/>
            <a:ext cx="7065433" cy="351895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(\mathrm{Tr}{\sigma})^n |_{\mathrm{N}} \rangle&#10;\end{eqnarray*}&lt;/body&gt;&#10;  &lt;fcolor&gt;FF000000&lt;/fcolor&gt;&#10;  &lt;bcolor&gt;FFFFFFFF&lt;/bcolor&gt;&#10;  &lt;transparent&gt;True&lt;/transparent&gt;&#10;  &lt;resolution&gt;1800&lt;/resolution&gt;&#10;  &lt;imageh&gt;249&lt;/imageh&gt;&#10;  &lt;imagew&gt;1103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38" y="620688"/>
            <a:ext cx="1167342" cy="2635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e^{\alpha \mathrm{Tr} {\sigma} } |_{\mathrm{N}}   \rangle_{\hbar}&#10;=\oint_{x_a=0} \prod_{a=1}^n\frac{d x_a}{2\pi i}  %Z_{1\mathchar `-\text{loop}}(\sig)&#10;\tilde{Z}(x) &#10;e^{\alpha \sum_{a=1}^n  x_a } Z (e^{-\alpha \hbar} z, x, -\hbar)  &#10; Z ( z, x, \hbar) &#10;\end{eqnarray*}&lt;/body&gt;&#10;  &lt;fcolor&gt;FF000000&lt;/fcolor&gt;&#10;  &lt;bcolor&gt;FFFFFFFF&lt;/bcolor&gt;&#10;  &lt;transparent&gt;True&lt;/transparent&gt;&#10;  &lt;resolution&gt;1800&lt;/resolution&gt;&#10;  &lt;imageh&gt;681&lt;/imageh&gt;&#10;  &lt;imagew&gt;7262&lt;/imagew&gt;&#10;  &lt;scale&gt;50&lt;/scale&gt;&#10;  &lt;cursor&gt;2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58296"/>
            <a:ext cx="7272808" cy="6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83568" y="716503"/>
            <a:ext cx="7962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W</a:t>
            </a:r>
            <a:r>
              <a:rPr lang="en-US" altLang="ja-JP" sz="2400" dirty="0" smtClean="0">
                <a:solidFill>
                  <a:prstClr val="black"/>
                </a:solidFill>
              </a:rPr>
              <a:t>hen the gauge group is U(1), this expression is same as </a:t>
            </a:r>
          </a:p>
          <a:p>
            <a:r>
              <a:rPr lang="en-US" altLang="ja-JP" sz="2400" dirty="0" err="1" smtClean="0">
                <a:solidFill>
                  <a:prstClr val="black"/>
                </a:solidFill>
              </a:rPr>
              <a:t>Givental’s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double construction lemma appeared in his proof of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(classical) mirror symmetry for CY 3-folds in projective space.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Z ( z, x, \hbar)=Z_{0}(z)+Z_1(z) \frac{x}{\hbar}+O(\frac{x^2}{\hbar^2})$ &lt;/body&gt;&#10;  &lt;fcolor&gt;FF000000&lt;/fcolor&gt;&#10;  &lt;bcolor&gt;FFFFFFFF&lt;/bcolor&gt;&#10;  &lt;transparent&gt;True&lt;/transparent&gt;&#10;  &lt;resolution&gt;1800&lt;/resolution&gt;&#10;  &lt;imageh&gt;344&lt;/imageh&gt;&#10;  &lt;imagew&gt;3947&lt;/imagew&gt;&#10;  &lt;scale&gt;50&lt;/scale&gt;&#10;  &lt;cursor&gt;1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54" y="2252998"/>
            <a:ext cx="4575648" cy="39879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I_0(z)=Z_{0}(z), \quad I_{1}(z)=\log(z) Z_{0}(z)+Z_{1}(z)&#10;\end{eqnarray*}&lt;/body&gt;&#10;  &lt;fcolor&gt;FF000000&lt;/fcolor&gt;&#10;  &lt;bcolor&gt;FFFFFFFF&lt;/bcolor&gt;&#10;  &lt;transparent&gt;True&lt;/transparent&gt;&#10;  &lt;resolution&gt;1800&lt;/resolution&gt;&#10;  &lt;imageh&gt;249&lt;/imageh&gt;&#10;  &lt;imagew&gt;482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98" y="3501008"/>
            <a:ext cx="5197113" cy="26798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57513" y="2895327"/>
            <a:ext cx="573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Period integrals and mirror map are given by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t=\log(z)+\frac{Z_1(z)}{Z_0(z)}&#10;\end{eqnarray*}&lt;/body&gt;&#10;  &lt;fcolor&gt;FF000000&lt;/fcolor&gt;&#10;  &lt;bcolor&gt;FFFFFFFF&lt;/bcolor&gt;&#10;  &lt;transparent&gt;True&lt;/transparent&gt;&#10;  &lt;resolution&gt;1800&lt;/resolution&gt;&#10;  &lt;imageh&gt;588&lt;/imageh&gt;&#10;  &lt;imagew&gt;1996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98" y="4042282"/>
            <a:ext cx="2219711" cy="65390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3568" y="4797152"/>
            <a:ext cx="743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</a:t>
            </a:r>
            <a:r>
              <a:rPr lang="en-US" altLang="ja-JP" sz="2400" dirty="0" smtClean="0"/>
              <a:t>expected</a:t>
            </a:r>
            <a:r>
              <a:rPr kumimoji="1" lang="en-US" altLang="ja-JP" sz="2400" dirty="0" smtClean="0"/>
              <a:t> that this relation als</a:t>
            </a:r>
            <a:r>
              <a:rPr lang="en-US" altLang="ja-JP" sz="2400" dirty="0" smtClean="0"/>
              <a:t>o works for U(n) GLSMs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Z ( z, x, \hbar)=Z_{0}(z)+Z_1(z) \frac{\sum_{a=1}^n x_a}{\hbar}+O(\frac{x^2}{\hbar^2})$ &lt;/body&gt;&#10;  &lt;fcolor&gt;FF000000&lt;/fcolor&gt;&#10;  &lt;bcolor&gt;FFFFFFFF&lt;/bcolor&gt;&#10;  &lt;transparent&gt;True&lt;/transparent&gt;&#10;  &lt;resolution&gt;1800&lt;/resolution&gt;&#10;  &lt;imageh&gt;352&lt;/imageh&gt;&#10;  &lt;imagew&gt;4621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45224"/>
            <a:ext cx="4794868" cy="36524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49538" y="5949279"/>
            <a:ext cx="712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apply our proposal  to CY 3-folds in  </a:t>
            </a:r>
            <a:r>
              <a:rPr kumimoji="1" lang="en-US" altLang="ja-JP" sz="2400" dirty="0" err="1" smtClean="0"/>
              <a:t>Grassmannians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and  compute  GW invariants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table}[htb]&#10;\begin{center}&#10;  \begin{tabular}{|c|c  c c| }&#10;  \hline            &amp;amp;$\phi_{i}$    &amp;amp;       $p_1$ &amp;amp; $p_l, (l=2,\cdots, 5)$   \\&#10;\hline $U(2)_G$    &amp;amp; $\mathbf{2}$             &amp;amp; $\mathrm{Sym}^2 \overline{\mathbf{2}}$  &amp;amp; $\mathrm{det}^{-1}$                \\  &#10;         $U(1)_R$     &amp;amp; $0$     &amp;amp;  $2$   &amp;amp; $2$      \\  &#10;  \hline&#10;  \end{tabular}&#10;\end{center}&#10;\end{table}&lt;/body&gt;&#10;  &lt;fcolor&gt;FF000000&lt;/fcolor&gt;&#10;  &lt;bcolor&gt;FFFFFFFF&lt;/bcolor&gt;&#10;  &lt;transparent&gt;True&lt;/transparent&gt;&#10;  &lt;resolution&gt;1800&lt;/resolution&gt;&#10;  &lt;imageh&gt;1151&lt;/imageh&gt;&#10;  &lt;imagew&gt;4614&lt;/imagew&gt;&#10;  &lt;scale&gt;50&lt;/scale&gt;&#10;  &lt;cursor&gt;38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03" y="2418033"/>
            <a:ext cx="4320515" cy="1077788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X^{2,7}_{\mathrm{Sym}^2 \mathcal{\mathcal{S}}^* \oplus \mathcal{O}(1)^{\oplus 4}} \subset \mathrm{Gr}(2,7)&#10;\end{eqnarray*}&lt;/body&gt;&#10;  &lt;fcolor&gt;FF000000&lt;/fcolor&gt;&#10;  &lt;bcolor&gt;FFFFFFFF&lt;/bcolor&gt;&#10;  &lt;transparent&gt;True&lt;/transparent&gt;&#10;  &lt;resolution&gt;1800&lt;/resolution&gt;&#10;  &lt;imageh&gt;373&lt;/imageh&gt;&#10;  &lt;imagew&gt;2887&lt;/imagew&gt;&#10;  &lt;scale&gt;50&lt;/scale&gt;&#10;  &lt;cursor&gt;1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82" y="1484784"/>
            <a:ext cx="4246758" cy="54868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552" y="3759423"/>
            <a:ext cx="337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B-model Yukawa coupling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Examples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(\mathrm{Tr} \sigma )^3 \rangle_{\hbar=0} &amp;amp;=&amp;amp;\frac{1}{2!} \sum_{k_1,k_2=0}^{\infty} \oint_{\sigma=0} \prod_{a=1}^2 \frac{d \sigma_a}{2\pi i} z^{k_1+k_2} (\sigma_1+\sigma_2)^3 (\sigma_1- \sigma_2)^2 \\&#10;&amp;amp;&amp;amp; ~~~~ \times \frac{(-\sigma_1-\sigma_2)^{5k_1+5k_2+5} (-2\sigma_1)^{2k_1+1} (-2\sigma_2)^{2k_2+1}}{\prod_{a=1}^2 \sigma^{7k_a+7}_a} \\&#10;&amp;amp;=&amp;amp;\frac{8(7+6z)}{(1+4z)(1-44z-16z^2)}&#10;\end{eqnarray*}&lt;/body&gt;&#10;  &lt;fcolor&gt;FF000000&lt;/fcolor&gt;&#10;  &lt;bcolor&gt;FFFFFFFF&lt;/bcolor&gt;&#10;  &lt;transparent&gt;True&lt;/transparent&gt;&#10;  &lt;resolution&gt;1800&lt;/resolution&gt;&#10;  &lt;imageh&gt;2238&lt;/imageh&gt;&#10;  &lt;imagew&gt;7501&lt;/imagew&gt;&#10;  &lt;scale&gt;50&lt;/scale&gt;&#10;  &lt;cursor&gt;16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00810"/>
            <a:ext cx="7938559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Z(x,z,\hbar)=\sum_{\mathbf{k} \in \mathbb{Z}^2_{\ge 0}}  &#10;%z^{\frac{x_1+x_2}{\hbar}} &#10;(-z)^{ k_1+k_2} \frac{  &#10;\left(x_{2}-x_{1}+(k_2-k_1)\hbar \right)  &#10;\displaystyle{\prod_{l=1}^{k_1+k_2} (x_1+x_2+l\hbar)^5 \prod_{a=1}^2 \prod_{l=1}^{2 k_a} &#10;(2x_a+l\hbar) }&#10; }&#10;{ (x_{2}-x_{1}) &#10;\displaystyle{ \prod_{a=1}^{2}\prod_{l=1}^{k_a}}&#10;  (x_{a}+l \hbar)^{7}  } &#10;\end{eqnarray*}&lt;/body&gt;&#10;  &lt;fcolor&gt;FF000000&lt;/fcolor&gt;&#10;  &lt;bcolor&gt;FFFFFFFF&lt;/bcolor&gt;&#10;  &lt;transparent&gt;True&lt;/transparent&gt;&#10;  &lt;resolution&gt;1800&lt;/resolution&gt;&#10;  &lt;imageh&gt;1590&lt;/imageh&gt;&#10;  &lt;imagew&gt;9568&lt;/imagew&gt;&#10;  &lt;scale&gt;50&lt;/scale&gt;&#10;  &lt;cursor&gt;28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09738"/>
            <a:ext cx="8389440" cy="139414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&amp;amp;&amp;amp;Z_0 (z)=1 + 4 z + 64 z^2 + 1408 z^3 + 37216 z^4 + 1093504 z^5+\cdots \\&#10;&amp;amp;&amp;amp;Z_1(z)= 10 z + 189 z^2 + \frac{13528}{3} z^3+ \frac{744743}{6} z^4 + \frac{11218906}{3} z^5+\cdots&#10;\end{eqnarray*}&lt;/body&gt;&#10;  &lt;fcolor&gt;FF000000&lt;/fcolor&gt;&#10;  &lt;bcolor&gt;FFFFFFFF&lt;/bcolor&gt;&#10;  &lt;transparent&gt;True&lt;/transparent&gt;&#10;  &lt;resolution&gt;1800&lt;/resolution&gt;&#10;  &lt;imageh&gt;887&lt;/imageh&gt;&#10;  &lt;imagew&gt;6961&lt;/imagew&gt;&#10;  &lt;scale&gt;50&lt;/scale&gt;&#10;  &lt;cursor&gt;19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08" y="2420888"/>
            <a:ext cx="6878189" cy="87644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n_1=160, ~ n_2=758,~ n_3=5824, ~ n_4=65540, \cdots&#10;\end{eqnarray*}&lt;/body&gt;&#10;  &lt;fcolor&gt;FF000000&lt;/fcolor&gt;&#10;  &lt;bcolor&gt;FFFFFFFF&lt;/bcolor&gt;&#10;  &lt;transparent&gt;True&lt;/transparent&gt;&#10;  &lt;resolution&gt;1800&lt;/resolution&gt;&#10;  &lt;imageh&gt;217&lt;/imageh&gt;&#10;  &lt;imagew&gt;519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23" y="5503598"/>
            <a:ext cx="5499100" cy="22965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043608" y="4725144"/>
            <a:ext cx="316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with instanton numbers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2310" y="3475158"/>
            <a:ext cx="339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A-model Yukawa coupling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end{eqnarray*}&lt;/body&gt;&#10;  &lt;fcolor&gt;FF000000&lt;/fcolor&gt;&#10;  &lt;bcolor&gt;FFFFFFFF&lt;/bcolor&gt;&#10;  &lt;transparent&gt;True&lt;/transparent&gt;&#10;  &lt;resolution&gt;1800&lt;/resolution&gt;&#10;  &lt;imageh&gt;1&lt;/imageh&gt;&#10;  &lt;imagew&gt;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7544" y="5939988"/>
            <a:ext cx="869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These </a:t>
            </a:r>
            <a:r>
              <a:rPr lang="en-US" altLang="ja-JP" dirty="0" smtClean="0"/>
              <a:t>values </a:t>
            </a:r>
            <a:r>
              <a:rPr kumimoji="1" lang="en-US" altLang="ja-JP" dirty="0" smtClean="0"/>
              <a:t>reproduce </a:t>
            </a:r>
            <a:r>
              <a:rPr lang="en-US" altLang="ja-JP" dirty="0" smtClean="0"/>
              <a:t>instanton numbers</a:t>
            </a:r>
            <a:r>
              <a:rPr kumimoji="1" lang="en-US" altLang="ja-JP" dirty="0" smtClean="0"/>
              <a:t> of No.212  in CY 3-fold data </a:t>
            </a:r>
            <a:r>
              <a:rPr lang="en-US" altLang="ja-JP" dirty="0" smtClean="0"/>
              <a:t>base</a:t>
            </a:r>
            <a:r>
              <a:rPr kumimoji="1" lang="en-US" altLang="ja-JP" dirty="0" smtClean="0"/>
              <a:t> by Van </a:t>
            </a:r>
            <a:r>
              <a:rPr kumimoji="1" lang="en-US" altLang="ja-JP" dirty="0" err="1" smtClean="0"/>
              <a:t>Straten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313385" y="6300028"/>
            <a:ext cx="6570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http://www2.mathematik.uni-mainz.de/CYequations/db/</a:t>
            </a:r>
            <a:endParaRPr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&#10;q:=e^t&#10;\end{eqnarray*}&lt;/body&gt;&#10;  &lt;fcolor&gt;FF000000&lt;/fcolor&gt;&#10;  &lt;bcolor&gt;FFFFFFFF&lt;/bcolor&gt;&#10;  &lt;transparent&gt;True&lt;/transparent&gt;&#10;  &lt;resolution&gt;1800&lt;/resolution&gt;&#10;  &lt;imageh&gt;260&lt;/imageh&gt;&#10;  &lt;imagew&gt;6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25" y="4581128"/>
            <a:ext cx="734483" cy="27516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t=\log z +\frac{Z_1(z)}{Z_0(z)}&#10;\end{eqnarray*}&lt;/body&gt;&#10;  &lt;fcolor&gt;FF000000&lt;/fcolor&gt;&#10;  &lt;bcolor&gt;FFFFFFFF&lt;/bcolor&gt;&#10;  &lt;transparent&gt;True&lt;/transparent&gt;&#10;  &lt;resolution&gt;1800&lt;/resolution&gt;&#10;  &lt;imageh&gt;588&lt;/imageh&gt;&#10;  &lt;imagew&gt;184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31" y="3670796"/>
            <a:ext cx="1950509" cy="622300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overline{\mathbf{27}}^3}(X)=56+\sum_{d=1}^{\infty} n_d d^3 \frac{q^d}{1-q^d}&#10;\end{eqnarray*}&lt;/body&gt;&#10;  &lt;fcolor&gt;FF000000&lt;/fcolor&gt;&#10;  &lt;bcolor&gt;FFFFFFFF&lt;/bcolor&gt;&#10;  &lt;transparent&gt;True&lt;/transparent&gt;&#10;  &lt;resolution&gt;1800&lt;/resolution&gt;&#10;  &lt;imageh&gt;690&lt;/imageh&gt;&#10;  &lt;imagew&gt;3436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95" y="4005064"/>
            <a:ext cx="3636433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n_1=325, ~ n_2=3200,~ n_3=66250, ~ n_4=1985000, &#10;%\ n_5=, &#10;\cdots&#10;\end{eqnarray*}&lt;/body&gt;&#10;  &lt;fcolor&gt;FF000000&lt;/fcolor&gt;&#10;  &lt;bcolor&gt;FFFFFFFF&lt;/bcolor&gt;&#10;  &lt;transparent&gt;True&lt;/transparent&gt;&#10;  &lt;resolution&gt;1800&lt;/resolution&gt;&#10;  &lt;imageh&gt;214&lt;/imageh&gt;&#10;  &lt;imagew&gt;5694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47" y="2637188"/>
            <a:ext cx="6026150" cy="22648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27611" y="3111350"/>
            <a:ext cx="856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These values reproduce instanton numbers computed by Miura 10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table}[htb]&#10;\begin{center}&#10;  \begin{tabular}{|c|  c c| }&#10;  \hline            &amp;amp;$\phi_{i}$    &amp;amp;        $p$   \\&#10;\hline $U(3)_G$    &amp;amp; $\mathbf{3} $             &amp;amp; $\Lambda^2 \mathbf{\bar{3}} \otimes \mathrm{det}^{-1} $                 \\  &#10;         $U(1)_R$     &amp;amp; $0$      &amp;amp; $2$      \\  &#10;  \hline&#10;  \end{tabular}&#10;\end{center}&#10;\end{table}&lt;/body&gt;&#10;  &lt;fcolor&gt;FF000000&lt;/fcolor&gt;&#10;  &lt;bcolor&gt;FFFFFFFF&lt;/bcolor&gt;&#10;  &lt;transparent&gt;True&lt;/transparent&gt;&#10;  &lt;resolution&gt;1800&lt;/resolution&gt;&#10;  &lt;imageh&gt;1151&lt;/imageh&gt;&#10;  &lt;imagew&gt;3166&lt;/imagew&gt;&#10;  &lt;scale&gt;50&lt;/scale&gt;&#10;  &lt;cursor&gt;16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22" y="1124744"/>
            <a:ext cx="3350683" cy="121814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&#10;X^{3,5}_{\wedge^2 \mathcal{S}^{*} \otimes \mathcal{O}(1)} \subset \mathrm{Gr}(3,5) &#10;\end{eqnarray*}&lt;/body&gt;&#10;  &lt;fcolor&gt;FF000000&lt;/fcolor&gt;&#10;  &lt;bcolor&gt;FFFFFFFF&lt;/bcolor&gt;&#10;  &lt;transparent&gt;True&lt;/transparent&gt;&#10;  &lt;resolution&gt;1800&lt;/resolution&gt;&#10;  &lt;imageh&gt;364&lt;/imageh&gt;&#10;  &lt;imagew&gt;2411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750"/>
            <a:ext cx="3246455" cy="49013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table}[htb]&#10;\begin{center}&#10;  \begin{tabular}{|c|  c c| }&#10;  \hline            &amp;amp;$\phi_{i} (i=1,\cdots, 8)$    &amp;amp;        $p_l  (l=1,\cdots,4)$   \\&#10;\hline $U(3)_G$    &amp;amp; $\mathbf{3} $             &amp;amp; $\Lambda^2 \mathbf{\bar{3}} $                 \\  &#10;         $U(1)_R$     &amp;amp; $0$      &amp;amp; $2$      \\  &#10;  \hline&#10;  \end{tabular}&#10;\end{center}&#10;\end{table}&lt;/body&gt;&#10;  &lt;fcolor&gt;FF000000&lt;/fcolor&gt;&#10;  &lt;bcolor&gt;FFFFFFFF&lt;/bcolor&gt;&#10;  &lt;transparent&gt;True&lt;/transparent&gt;&#10;  &lt;resolution&gt;1800&lt;/resolution&gt;&#10;  &lt;imageh&gt;1151&lt;/imageh&gt;&#10;  &lt;imagew&gt;4928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8" y="5013176"/>
            <a:ext cx="4567606" cy="106682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n_1=140, \, n_2=328, \,  n_3=1872, \, n_4=12280, \, n_5=100728, \cdots&#10;\end{eqnarray*}&lt;/body&gt;&#10;  &lt;fcolor&gt;FF000000&lt;/fcolor&gt;&#10;  &lt;bcolor&gt;FFFFFFFF&lt;/bcolor&gt;&#10;  &lt;transparent&gt;True&lt;/transparent&gt;&#10;  &lt;resolution&gt;1800&lt;/resolution&gt;&#10;  &lt;imageh&gt;217&lt;/imageh&gt;&#10;  &lt;imagew&gt;656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94" y="6298829"/>
            <a:ext cx="6946900" cy="22965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X^{3,8}_{(\Lambda^2 \mathcal{S}^{*})^{ \oplus 4}} \subset \mathrm{Gr}(3, 8)$&lt;/body&gt;&#10;  &lt;fcolor&gt;FF000000&lt;/fcolor&gt;&#10;  &lt;bcolor&gt;FFFFFFFF&lt;/bcolor&gt;&#10;  &lt;transparent&gt;True&lt;/transparent&gt;&#10;  &lt;resolution&gt;1800&lt;/resolution&gt;&#10;  &lt;imageh&gt;367&lt;/imageh&gt;&#10;  &lt;imagew&gt;2227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9" y="3717032"/>
            <a:ext cx="2880321" cy="47466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52230" y="4310401"/>
            <a:ext cx="775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This is </a:t>
            </a:r>
            <a:r>
              <a:rPr lang="en-US" altLang="ja-JP" sz="2400" dirty="0" smtClean="0"/>
              <a:t>a new </a:t>
            </a:r>
            <a:r>
              <a:rPr lang="en-US" altLang="ja-JP" sz="2400" dirty="0"/>
              <a:t>CY 3-fold </a:t>
            </a:r>
            <a:r>
              <a:rPr lang="en-US" altLang="ja-JP" sz="2400" dirty="0" smtClean="0"/>
              <a:t>found by  Inoue et al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694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51520" y="332656"/>
            <a:ext cx="8704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Heterotic string theory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compactified</a:t>
            </a:r>
            <a:r>
              <a:rPr lang="en-US" altLang="ja-JP" sz="2400" dirty="0" smtClean="0">
                <a:solidFill>
                  <a:prstClr val="black"/>
                </a:solidFill>
              </a:rPr>
              <a:t>  by a CY 3-fold X with standard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embedding, there are 4 types of Yukawa coupling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1641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 $z_i$ : cpx str moduli, $i,j,k=1,\cdots, h^{2,1}(X)$&#10;&lt;/body&gt;&#10;  &lt;fcolor&gt;FF000000&lt;/fcolor&gt;&#10;  &lt;bcolor&gt;FFFFFFFF&lt;/bcolor&gt;&#10;  &lt;transparent&gt;True&lt;/transparent&gt;&#10;  &lt;resolution&gt;1800&lt;/resolution&gt;&#10;  &lt;imageh&gt;269&lt;/imageh&gt;&#10;  &lt;imagew&gt;459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4228"/>
            <a:ext cx="4866217" cy="284692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mathbf{27}^3}(X)_{ i j  k} =\int_{X} \Omega \wedge \theta_{i} \theta_{j} \theta_{k}   \Omega, \quad \theta_i =z_i \frac{\partial}{\partial z_i}&#10;\end{eqnarray*}&lt;/body&gt;&#10;  &lt;fcolor&gt;FF000000&lt;/fcolor&gt;&#10;  &lt;bcolor&gt;FFFFFFFF&lt;/bcolor&gt;&#10;  &lt;transparent&gt;True&lt;/transparent&gt;&#10;  &lt;resolution&gt;1800&lt;/resolution&gt;&#10;  &lt;imageh&gt;573&lt;/imageh&gt;&#10;  &lt;imagew&gt;469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4650"/>
            <a:ext cx="6166117" cy="752222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395536" y="1124744"/>
            <a:ext cx="381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smtClean="0">
                <a:solidFill>
                  <a:prstClr val="black"/>
                </a:solidFill>
              </a:rPr>
              <a:t>B-model Yukawa coupling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(\mathbf{27}^3, \overline{\mathbf{27}}^3,  \mathbf{1}^3 , \mathbf{1} \cdot \overline{\mathbf{27}} \cdot \mathbf{27} )&#10;\end{eqnarray*}&lt;/body&gt;&#10;  &lt;fcolor&gt;FF000000&lt;/fcolor&gt;&#10;  &lt;bcolor&gt;FFFFFFFF&lt;/bcolor&gt;&#10;  &lt;transparent&gt;True&lt;/transparent&gt;&#10;  &lt;resolution&gt;1800&lt;/resolution&gt;&#10;  &lt;imageh&gt;327&lt;/imageh&gt;&#10;  &lt;imagew&gt;2604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9" y="764704"/>
            <a:ext cx="2539226" cy="31886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\Omega(z)$: (3,0)-form of CY 3-fold $X$&lt;/body&gt;&#10;  &lt;fcolor&gt;FF000000&lt;/fcolor&gt;&#10;  &lt;bcolor&gt;FFFFFFFF&lt;/bcolor&gt;&#10;  &lt;transparent&gt;True&lt;/transparent&gt;&#10;  &lt;resolution&gt;1800&lt;/resolution&gt;&#10;  &lt;imageh&gt;249&lt;/imageh&gt;&#10;  &lt;imagew&gt;3498&lt;/imagew&gt;&#10;  &lt;scale&gt;50&lt;/scale&gt;&#10;  &lt;cursor&gt;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45395"/>
            <a:ext cx="3702050" cy="26352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195736" y="266502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4000" dirty="0" err="1">
                <a:solidFill>
                  <a:prstClr val="black"/>
                </a:solidFill>
              </a:rPr>
              <a:t>Seiberg</a:t>
            </a:r>
            <a:r>
              <a:rPr lang="en-US" altLang="ja-JP" sz="4000" dirty="0">
                <a:solidFill>
                  <a:prstClr val="black"/>
                </a:solidFill>
              </a:rPr>
              <a:t> like </a:t>
            </a:r>
            <a:r>
              <a:rPr lang="en-US" altLang="ja-JP" sz="4000" dirty="0" smtClean="0">
                <a:solidFill>
                  <a:prstClr val="black"/>
                </a:solidFill>
              </a:rPr>
              <a:t>dualities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Seiberg</a:t>
            </a:r>
            <a:r>
              <a:rPr kumimoji="1" lang="en-US" altLang="ja-JP" dirty="0" smtClean="0"/>
              <a:t> like duality and Yukawa coupling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X^{n,m}_{ \oplus_{l=1}^s \mathcal{O}(q_l)}&#10; \simeq X^{m-n,m}_{ \oplus_{l=1}^s \mathcal{O}(q_l)}&#10;\end{eqnarray*}&lt;/body&gt;&#10;  &lt;fcolor&gt;FF000000&lt;/fcolor&gt;&#10;  &lt;bcolor&gt;FFFFFFFF&lt;/bcolor&gt;&#10;  &lt;transparent&gt;True&lt;/transparent&gt;&#10;  &lt;resolution&gt;1800&lt;/resolution&gt;&#10;  &lt;imageh&gt;342&lt;/imageh&gt;&#10;  &lt;imagew&gt;2577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75" y="1706299"/>
            <a:ext cx="3756733" cy="49856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X^{2,6}_{ \mathcal{O}(2)\oplus \mathcal{O}(1)^{\oplus 4}}&#10;\end{eqnarray*}&lt;/body&gt;&#10;  &lt;fcolor&gt;FF000000&lt;/fcolor&gt;&#10;  &lt;bcolor&gt;FFFFFFFF&lt;/bcolor&gt;&#10;  &lt;transparent&gt;True&lt;/transparent&gt;&#10;  &lt;resolution&gt;1800&lt;/resolution&gt;&#10;  &lt;imageh&gt;366&lt;/imageh&gt;&#10;  &lt;imagew&gt;1404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324592"/>
            <a:ext cx="1783486" cy="46492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(\mathrm{Tr} \sigma)^3\rangle_{\hbar =0}=14 (1 - 26 z + 703 z^2 - 18980 z^3 + 512461 z^4)+\cdots&#10;\end{eqnarray*}&lt;/body&gt;&#10;  &lt;fcolor&gt;FF000000&lt;/fcolor&gt;&#10;  &lt;bcolor&gt;FFFFFFFF&lt;/bcolor&gt;&#10;  &lt;transparent&gt;True&lt;/transparent&gt;&#10;  &lt;resolution&gt;1800&lt;/resolution&gt;&#10;  &lt;imageh&gt;283&lt;/imageh&gt;&#10;  &lt;imagew&gt;6780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55210"/>
            <a:ext cx="7272808" cy="30357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(\mathrm{Tr} \sigma)^3\rangle_{\hbar =0}=14 (1 - 26 z + 703 z^2 - 18980 z^3 + 512461 z^4)+\cdots&#10;\end{eqnarray*}&lt;/body&gt;&#10;  &lt;fcolor&gt;FF000000&lt;/fcolor&gt;&#10;  &lt;bcolor&gt;FFFFFFFF&lt;/bcolor&gt;&#10;  &lt;transparent&gt;True&lt;/transparent&gt;&#10;  &lt;resolution&gt;1800&lt;/resolution&gt;&#10;  &lt;imageh&gt;283&lt;/imageh&gt;&#10;  &lt;imagew&gt;6780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1" y="6221774"/>
            <a:ext cx="7272808" cy="303570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X^{4,6}_{ \mathcal{O}(2)\oplus \mathcal{O}(1)^{\oplus 4}}&#10;\end{eqnarray*}&lt;/body&gt;&#10;  &lt;fcolor&gt;FF000000&lt;/fcolor&gt;&#10;  &lt;bcolor&gt;FFFFFFFF&lt;/bcolor&gt;&#10;  &lt;transparent&gt;True&lt;/transparent&gt;&#10;  &lt;resolution&gt;1800&lt;/resolution&gt;&#10;  &lt;imageh&gt;368&lt;/imageh&gt;&#10;  &lt;imagew&gt;140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2" y="5429686"/>
            <a:ext cx="1783486" cy="4674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3568" y="2204864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This means</a:t>
            </a:r>
            <a:endParaRPr kumimoji="1" lang="ja-JP" altLang="en-US" sz="28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U(n)$ : $m$ $\Box$+&#10; $\mathrm{det}^{-q_l}$ $\Longleftrightarrow$ $U(m-n)$ : $m$ $\Box$+&#10; $\mathrm{det}^{-q_l}$&#10;&lt;/body&gt;&#10;  &lt;fcolor&gt;FF000000&lt;/fcolor&gt;&#10;  &lt;bcolor&gt;FFFFFFFF&lt;/bcolor&gt;&#10;  &lt;transparent&gt;True&lt;/transparent&gt;&#10;  &lt;resolution&gt;1800&lt;/resolution&gt;&#10;  &lt;imageh&gt;250&lt;/imageh&gt;&#10;  &lt;imagew&gt;5580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54" y="2996952"/>
            <a:ext cx="5625185" cy="2520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1560" y="3573016"/>
            <a:ext cx="2110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For examples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0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T^* \mathrm{Gr}(n,m) \simeq T^* \mathrm{Gr}(m-n,m)&#10;\end{eqnarray*}&lt;/body&gt;&#10;  &lt;fcolor&gt;FF000000&lt;/fcolor&gt;&#10;  &lt;bcolor&gt;FFFFFFFF&lt;/bcolor&gt;&#10;  &lt;transparent&gt;True&lt;/transparent&gt;&#10;  &lt;resolution&gt;1800&lt;/resolution&gt;&#10;  &lt;imageh&gt;249&lt;/imageh&gt;&#10;  &lt;imagew&gt;334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88" y="3651558"/>
            <a:ext cx="4104456" cy="3055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9098" y="2465542"/>
            <a:ext cx="740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also studied </a:t>
            </a:r>
            <a:r>
              <a:rPr kumimoji="1" lang="en-US" altLang="ja-JP" sz="2400" dirty="0" err="1" smtClean="0"/>
              <a:t>Seiberg</a:t>
            </a:r>
            <a:r>
              <a:rPr kumimoji="1" lang="en-US" altLang="ja-JP" sz="2400" dirty="0" smtClean="0"/>
              <a:t> like duality for mass deformation </a:t>
            </a:r>
          </a:p>
          <a:p>
            <a:r>
              <a:rPr kumimoji="1" lang="en-US" altLang="ja-JP" sz="2400" dirty="0" smtClean="0"/>
              <a:t>of N=(4,4) </a:t>
            </a:r>
            <a:r>
              <a:rPr lang="en-US" altLang="ja-JP" sz="2400" dirty="0" smtClean="0"/>
              <a:t>theory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U(n)$+ $m$ fund-hypermultiplets $\leftrightarrow$ $U(m-n)$+ $m$ fund-hypermultiplets &#10;&lt;/body&gt;&#10;  &lt;fcolor&gt;FF000000&lt;/fcolor&gt;&#10;  &lt;bcolor&gt;FFFFFFFF&lt;/bcolor&gt;&#10;  &lt;transparent&gt;True&lt;/transparent&gt;&#10;  &lt;resolution&gt;1800&lt;/resolution&gt;&#10;  &lt;imageh&gt;249&lt;/imageh&gt;&#10;  &lt;imagew&gt;770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9" y="4221317"/>
            <a:ext cx="8157634" cy="26352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63023" y="1124744"/>
            <a:ext cx="88222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studied  the relation between of the scalar in the vector </a:t>
            </a:r>
            <a:r>
              <a:rPr kumimoji="1" lang="en-US" altLang="ja-JP" sz="2400" dirty="0" err="1" smtClean="0"/>
              <a:t>multiplet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and the </a:t>
            </a:r>
            <a:r>
              <a:rPr kumimoji="1" lang="en-US" altLang="ja-JP" sz="2400" dirty="0" err="1" smtClean="0"/>
              <a:t>equivariant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qunatum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cohomology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of cotangent bundle of </a:t>
            </a:r>
          </a:p>
          <a:p>
            <a:r>
              <a:rPr lang="en-US" altLang="ja-JP" sz="2400" dirty="0" err="1" smtClean="0"/>
              <a:t>Grassmannians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975" y="332656"/>
            <a:ext cx="897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Mass deformation N=(4,4) theory and quantum </a:t>
            </a:r>
            <a:r>
              <a:rPr kumimoji="1" lang="en-US" altLang="ja-JP" sz="2800" dirty="0" err="1" smtClean="0"/>
              <a:t>cohomology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1731" y="4935943"/>
            <a:ext cx="8623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We found explicit map of twisted chiral ring elements in </a:t>
            </a:r>
            <a:r>
              <a:rPr lang="en-US" altLang="ja-JP" sz="2400" dirty="0" smtClean="0"/>
              <a:t>the </a:t>
            </a:r>
            <a:r>
              <a:rPr lang="en-US" altLang="ja-JP" sz="2400" dirty="0" err="1" smtClean="0"/>
              <a:t>Seiberg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en-US" altLang="ja-JP" sz="2400" dirty="0"/>
              <a:t>like dual pair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50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484784"/>
            <a:ext cx="82368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CY 3-folds in </a:t>
            </a:r>
            <a:r>
              <a:rPr lang="en-US" altLang="ja-JP" sz="2400" dirty="0" err="1"/>
              <a:t>Grassmannians</a:t>
            </a:r>
            <a:r>
              <a:rPr lang="en-US" altLang="ja-JP" sz="2400" dirty="0"/>
              <a:t> as a phase of GLSM </a:t>
            </a:r>
            <a:endParaRPr lang="ja-JP" altLang="en-US" sz="2400" dirty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T</a:t>
            </a:r>
            <a:r>
              <a:rPr kumimoji="1" lang="en-US" altLang="ja-JP" sz="2400" dirty="0" smtClean="0"/>
              <a:t>he relation between </a:t>
            </a:r>
            <a:r>
              <a:rPr kumimoji="1" lang="en-US" altLang="ja-JP" sz="2400" dirty="0" err="1" smtClean="0"/>
              <a:t>equivariant</a:t>
            </a:r>
            <a:r>
              <a:rPr kumimoji="1" lang="en-US" altLang="ja-JP" sz="2400" dirty="0" smtClean="0"/>
              <a:t> A-twist and </a:t>
            </a:r>
            <a:r>
              <a:rPr lang="en-US" altLang="ja-JP" sz="2400" dirty="0" smtClean="0"/>
              <a:t>math result</a:t>
            </a:r>
            <a:r>
              <a:rPr kumimoji="1" lang="en-US" altLang="ja-JP" sz="2400" dirty="0" smtClean="0"/>
              <a:t>  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/>
              <a:t>C</a:t>
            </a:r>
            <a:r>
              <a:rPr kumimoji="1" lang="en-US" altLang="ja-JP" sz="2400" dirty="0" smtClean="0"/>
              <a:t>onstruction of mirror map </a:t>
            </a:r>
            <a:r>
              <a:rPr lang="en-US" altLang="ja-JP" sz="2400" dirty="0" smtClean="0"/>
              <a:t>and </a:t>
            </a:r>
            <a:r>
              <a:rPr lang="en-US" altLang="ja-JP" sz="2400" dirty="0"/>
              <a:t>c</a:t>
            </a:r>
            <a:r>
              <a:rPr kumimoji="1" lang="en-US" altLang="ja-JP" sz="2400" dirty="0" smtClean="0"/>
              <a:t>omputation of GW </a:t>
            </a:r>
            <a:r>
              <a:rPr lang="en-US" altLang="ja-JP" sz="2400" dirty="0" smtClean="0"/>
              <a:t>invariants</a:t>
            </a:r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5881" y="4149080"/>
            <a:ext cx="5388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future </a:t>
            </a:r>
            <a:r>
              <a:rPr lang="en-US" altLang="ja-JP" sz="2800" dirty="0" smtClean="0"/>
              <a:t>direction and </a:t>
            </a:r>
            <a:r>
              <a:rPr lang="en-US" altLang="ja-JP" sz="2800" dirty="0"/>
              <a:t>o</a:t>
            </a:r>
            <a:r>
              <a:rPr lang="en-US" altLang="ja-JP" sz="2800" dirty="0" smtClean="0"/>
              <a:t>pen problems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4883676"/>
            <a:ext cx="795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3d twisted index and quantum K-theory [work in progress]</a:t>
            </a:r>
          </a:p>
          <a:p>
            <a:r>
              <a:rPr lang="en-US" altLang="ja-JP" sz="2400" dirty="0" smtClean="0"/>
              <a:t>How to construct</a:t>
            </a:r>
            <a:r>
              <a:rPr kumimoji="1" lang="en-US" altLang="ja-JP" sz="2400" dirty="0" smtClean="0"/>
              <a:t> mirror map for </a:t>
            </a:r>
            <a:r>
              <a:rPr lang="en-US" altLang="ja-JP" sz="2400" dirty="0" err="1"/>
              <a:t>p</a:t>
            </a:r>
            <a:r>
              <a:rPr kumimoji="1" lang="en-US" altLang="ja-JP" sz="2400" dirty="0" err="1" smtClean="0"/>
              <a:t>faffian</a:t>
            </a:r>
            <a:r>
              <a:rPr kumimoji="1" lang="en-US" altLang="ja-JP" sz="2400" dirty="0" smtClean="0"/>
              <a:t> CY 3-folds ?</a:t>
            </a:r>
          </a:p>
          <a:p>
            <a:r>
              <a:rPr lang="en-US" altLang="ja-JP" sz="2400" dirty="0"/>
              <a:t>O</a:t>
            </a:r>
            <a:r>
              <a:rPr lang="en-US" altLang="ja-JP" sz="2400" dirty="0" smtClean="0"/>
              <a:t>ther gauge groups ? </a:t>
            </a:r>
          </a:p>
          <a:p>
            <a:endParaRPr kumimoji="1" lang="en-US" altLang="ja-JP" sz="24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7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5671" y="2852936"/>
            <a:ext cx="6256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Thank you for your attention 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29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51520" y="332656"/>
            <a:ext cx="8704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Heterotic string theory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compactified</a:t>
            </a:r>
            <a:r>
              <a:rPr lang="en-US" altLang="ja-JP" sz="2400" dirty="0" smtClean="0">
                <a:solidFill>
                  <a:prstClr val="black"/>
                </a:solidFill>
              </a:rPr>
              <a:t>  by a CY 3-fold X with standard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embedding, there are 4 types of Yukawa coupling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1641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 $z_i$ : cpx str moduli, $i,j,k=1,\cdots, h^{2,1}(X)$&#10;&lt;/body&gt;&#10;  &lt;fcolor&gt;FF000000&lt;/fcolor&gt;&#10;  &lt;bcolor&gt;FFFFFFFF&lt;/bcolor&gt;&#10;  &lt;transparent&gt;True&lt;/transparent&gt;&#10;  &lt;resolution&gt;1800&lt;/resolution&gt;&#10;  &lt;imageh&gt;269&lt;/imageh&gt;&#10;  &lt;imagew&gt;459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4228"/>
            <a:ext cx="4866217" cy="284692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mathbf{27}^3}(X)_{ i j  k} =\int_{X} \Omega \wedge \theta_{i} \theta_{j} \theta_{k}   \Omega, \quad \theta_i =z_i \frac{\partial}{\partial z_i}&#10;\end{eqnarray*}&lt;/body&gt;&#10;  &lt;fcolor&gt;FF000000&lt;/fcolor&gt;&#10;  &lt;bcolor&gt;FFFFFFFF&lt;/bcolor&gt;&#10;  &lt;transparent&gt;True&lt;/transparent&gt;&#10;  &lt;resolution&gt;1800&lt;/resolution&gt;&#10;  &lt;imageh&gt;573&lt;/imageh&gt;&#10;  &lt;imagew&gt;469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4650"/>
            <a:ext cx="6166117" cy="752222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395536" y="1124744"/>
            <a:ext cx="381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smtClean="0">
                <a:solidFill>
                  <a:prstClr val="black"/>
                </a:solidFill>
              </a:rPr>
              <a:t>B-model Yukawa coupling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2895327"/>
            <a:ext cx="373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prstClr val="black"/>
                </a:solidFill>
              </a:rPr>
              <a:t>A</a:t>
            </a:r>
            <a:r>
              <a:rPr lang="en-US" altLang="ja-JP" sz="2400" dirty="0" smtClean="0">
                <a:solidFill>
                  <a:prstClr val="black"/>
                </a:solidFill>
              </a:rPr>
              <a:t>-model Yukawa coupling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(\mathbf{27}^3, \overline{\mathbf{27}}^3,  \mathbf{1}^3 , \mathbf{1} \cdot \overline{\mathbf{27}} \cdot \mathbf{27} )&#10;\end{eqnarray*}&lt;/body&gt;&#10;  &lt;fcolor&gt;FF000000&lt;/fcolor&gt;&#10;  &lt;bcolor&gt;FFFFFFFF&lt;/bcolor&gt;&#10;  &lt;transparent&gt;True&lt;/transparent&gt;&#10;  &lt;resolution&gt;1800&lt;/resolution&gt;&#10;  &lt;imageh&gt;327&lt;/imageh&gt;&#10;  &lt;imagew&gt;2604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9" y="764704"/>
            <a:ext cx="2539226" cy="31886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\Omega(z)$: (3,0)-form of CY 3-fold $X$&lt;/body&gt;&#10;  &lt;fcolor&gt;FF000000&lt;/fcolor&gt;&#10;  &lt;bcolor&gt;FFFFFFFF&lt;/bcolor&gt;&#10;  &lt;transparent&gt;True&lt;/transparent&gt;&#10;  &lt;resolution&gt;1800&lt;/resolution&gt;&#10;  &lt;imageh&gt;249&lt;/imageh&gt;&#10;  &lt;imagew&gt;3498&lt;/imagew&gt;&#10;  &lt;scale&gt;50&lt;/scale&gt;&#10;  &lt;cursor&gt;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0888"/>
            <a:ext cx="3702050" cy="26352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overline{\mathbf{27}}^3}(X)_{ a  b  c } =\int_{X}  H_{a} \wedge H_b \wedge H_c&#10;\end{eqnarray*}&lt;/body&gt;&#10;  &lt;fcolor&gt;FF000000&lt;/fcolor&gt;&#10;  &lt;bcolor&gt;FFFFFFFF&lt;/bcolor&gt;&#10;  &lt;transparent&gt;True&lt;/transparent&gt;&#10;  &lt;resolution&gt;1800&lt;/resolution&gt;&#10;  &lt;imageh&gt;566&lt;/imageh&gt;&#10;  &lt;imagew&gt;3426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9" y="3508143"/>
            <a:ext cx="3879592" cy="64093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H_a$ : basis of $H^{1,1} (X; \mathbb{Z})$, $a,b,c=1, \cdots,h^{1,1}(X)  $&#10;&lt;/body&gt;&#10;  &lt;fcolor&gt;FF000000&lt;/fcolor&gt;&#10;  &lt;bcolor&gt;FFFFFFFF&lt;/bcolor&gt;&#10;  &lt;transparent&gt;True&lt;/transparent&gt;&#10;  &lt;resolution&gt;1800&lt;/resolution&gt;&#10;  &lt;imageh&gt;269&lt;/imageh&gt;&#10;  &lt;imagew&gt;5250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09120"/>
            <a:ext cx="5556250" cy="2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51520" y="332656"/>
            <a:ext cx="8704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Heterotic string theory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compactified</a:t>
            </a:r>
            <a:r>
              <a:rPr lang="en-US" altLang="ja-JP" sz="2400" dirty="0" smtClean="0">
                <a:solidFill>
                  <a:prstClr val="black"/>
                </a:solidFill>
              </a:rPr>
              <a:t>  by a CY 3-fold X with standard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embedding, there are 4 types of Yukawa coupling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1641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 $z_i$ : cpx str moduli, $i,j,k=1,\cdots, h^{2,1}(X)$&#10;&lt;/body&gt;&#10;  &lt;fcolor&gt;FF000000&lt;/fcolor&gt;&#10;  &lt;bcolor&gt;FFFFFFFF&lt;/bcolor&gt;&#10;  &lt;transparent&gt;True&lt;/transparent&gt;&#10;  &lt;resolution&gt;1800&lt;/resolution&gt;&#10;  &lt;imageh&gt;269&lt;/imageh&gt;&#10;  &lt;imagew&gt;459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4228"/>
            <a:ext cx="4866217" cy="284692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mathbf{27}^3}(X)_{ i j  k} =\int_{X} \Omega \wedge \theta_{i} \theta_{j} \theta_{k}   \Omega, \quad \theta_i =z_i \frac{\partial}{\partial z_i}&#10;\end{eqnarray*}&lt;/body&gt;&#10;  &lt;fcolor&gt;FF000000&lt;/fcolor&gt;&#10;  &lt;bcolor&gt;FFFFFFFF&lt;/bcolor&gt;&#10;  &lt;transparent&gt;True&lt;/transparent&gt;&#10;  &lt;resolution&gt;1800&lt;/resolution&gt;&#10;  &lt;imageh&gt;573&lt;/imageh&gt;&#10;  &lt;imagew&gt;469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4650"/>
            <a:ext cx="6166117" cy="75222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79225" y="5192032"/>
            <a:ext cx="78366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The </a:t>
            </a:r>
            <a:r>
              <a:rPr lang="en-US" altLang="ja-JP" sz="2400" dirty="0" smtClean="0">
                <a:solidFill>
                  <a:prstClr val="black"/>
                </a:solidFill>
              </a:rPr>
              <a:t>second term in                  is non-perturbative corrections 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by world sheet instantons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Integer            is instanton number with degree </a:t>
            </a:r>
            <a:endParaRPr lang="ja-JP" altLang="en-US" sz="2400" dirty="0">
              <a:solidFill>
                <a:prstClr val="black"/>
              </a:solidFill>
            </a:endParaRP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overline{\mathbf{27}}^3}(X)_{ a  b  c } =\int_{X}  H_{a} \wedge H_b \wedge H_c+\sum_{\{ d_{a} \} }^{\infty}&#10;n_{\{d_{a}\}} &#10; \frac{d_a d_b d_c \prod_{a=1}^{h^{1,1}(X)}e^{d_a t_{a}}}{(1-\prod_{a=1}^{h^{1,1}(X)}e^{d_a t_a})}&#10;\end{eqnarray*}&lt;/body&gt;&#10;  &lt;fcolor&gt;FF000000&lt;/fcolor&gt;&#10;  &lt;bcolor&gt;FFFFFFFF&lt;/bcolor&gt;&#10;  &lt;transparent&gt;True&lt;/transparent&gt;&#10;  &lt;resolution&gt;1800&lt;/resolution&gt;&#10;  &lt;imageh&gt;808&lt;/imageh&gt;&#10;  &lt;imagew&gt;7068&lt;/imagew&gt;&#10;  &lt;scale&gt;50&lt;/scale&gt;&#10;  &lt;cursor&gt;11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9" y="3405257"/>
            <a:ext cx="8003782" cy="914977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overline{\mathbf{27}}^3}(X)&#10;\end{eqnarray*}&lt;/body&gt;&#10;  &lt;fcolor&gt;FF000000&lt;/fcolor&gt;&#10;  &lt;bcolor&gt;FFFFFFFF&lt;/bcolor&gt;&#10;  &lt;transparent&gt;True&lt;/transparent&gt;&#10;  &lt;resolution&gt;1800&lt;/resolution&gt;&#10;  &lt;imageh&gt;341&lt;/imageh&gt;&#10;  &lt;imagew&gt;922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93" y="5219908"/>
            <a:ext cx="975783" cy="360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n_{\{ d_a\}}$  &lt;/body&gt;&#10;  &lt;fcolor&gt;FF000000&lt;/fcolor&gt;&#10;  &lt;bcolor&gt;FFFFFFFF&lt;/bcolor&gt;&#10;  &lt;transparent&gt;True&lt;/transparent&gt;&#10;  &lt;resolution&gt;1800&lt;/resolution&gt;&#10;  &lt;imageh&gt;198&lt;/imageh&gt;&#10;  &lt;imagew&gt;542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42" y="6100486"/>
            <a:ext cx="743334" cy="271550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\{ d_a\}$&lt;/body&gt;&#10;  &lt;fcolor&gt;FF000000&lt;/fcolor&gt;&#10;  &lt;bcolor&gt;FFFFFFFF&lt;/bcolor&gt;&#10;  &lt;transparent&gt;True&lt;/transparent&gt;&#10;  &lt;resolution&gt;1800&lt;/resolution&gt;&#10;  &lt;imageh&gt;249&lt;/imageh&gt;&#10;  &lt;imagew&gt;463&lt;/imagew&gt;&#10;  &lt;scale&gt;50&lt;/scale&gt;&#10;  &lt;cursor&gt;1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32" y="6036503"/>
            <a:ext cx="562964" cy="302761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H_a$ : basis of $H^{1,1} (X; \mathbb{Z})$, $a,b,c=1, \cdots,h^{1,1}(X)  $&#10;&#10;$t_a$: Kahler moduli&lt;/body&gt;&#10;  &lt;fcolor&gt;FF000000&lt;/fcolor&gt;&#10;  &lt;bcolor&gt;FFFFFFFF&lt;/bcolor&gt;&#10;  &lt;transparent&gt;True&lt;/transparent&gt;&#10;  &lt;resolution&gt;1800&lt;/resolution&gt;&#10;  &lt;imageh&gt;619&lt;/imageh&gt;&#10;  &lt;imagew&gt;5254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09120"/>
            <a:ext cx="5560483" cy="655109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395536" y="1124744"/>
            <a:ext cx="381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smtClean="0">
                <a:solidFill>
                  <a:prstClr val="black"/>
                </a:solidFill>
              </a:rPr>
              <a:t>B-model Yukawa coupling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2895327"/>
            <a:ext cx="373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>
                <a:solidFill>
                  <a:prstClr val="black"/>
                </a:solidFill>
              </a:rPr>
              <a:t>A</a:t>
            </a:r>
            <a:r>
              <a:rPr lang="en-US" altLang="ja-JP" sz="2400" dirty="0" smtClean="0">
                <a:solidFill>
                  <a:prstClr val="black"/>
                </a:solidFill>
              </a:rPr>
              <a:t>-model Yukawa coupling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(\mathbf{27}^3, \overline{\mathbf{27}}^3,  \mathbf{1}^3 , \mathbf{1} \cdot \overline{\mathbf{27}} \cdot \mathbf{27} )&#10;\end{eqnarray*}&lt;/body&gt;&#10;  &lt;fcolor&gt;FF000000&lt;/fcolor&gt;&#10;  &lt;bcolor&gt;FFFFFFFF&lt;/bcolor&gt;&#10;  &lt;transparent&gt;True&lt;/transparent&gt;&#10;  &lt;resolution&gt;1800&lt;/resolution&gt;&#10;  &lt;imageh&gt;327&lt;/imageh&gt;&#10;  &lt;imagew&gt;2604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9" y="764704"/>
            <a:ext cx="2539226" cy="31886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\Omega(z)$: (3,0)-form of CY 3-fold $X$&lt;/body&gt;&#10;  &lt;fcolor&gt;FF000000&lt;/fcolor&gt;&#10;  &lt;bcolor&gt;FFFFFFFF&lt;/bcolor&gt;&#10;  &lt;transparent&gt;True&lt;/transparent&gt;&#10;  &lt;resolution&gt;1800&lt;/resolution&gt;&#10;  &lt;imageh&gt;249&lt;/imageh&gt;&#10;  &lt;imagew&gt;3498&lt;/imagew&gt;&#10;  &lt;scale&gt;50&lt;/scale&gt;&#10;  &lt;cursor&gt;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45395"/>
            <a:ext cx="3702050" cy="26352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11760" y="260648"/>
            <a:ext cx="448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C</a:t>
            </a:r>
            <a:r>
              <a:rPr lang="en-US" altLang="ja-JP" sz="3200" dirty="0" smtClean="0"/>
              <a:t>lassical m</a:t>
            </a:r>
            <a:r>
              <a:rPr kumimoji="1" lang="en-US" altLang="ja-JP" sz="3200" dirty="0" smtClean="0"/>
              <a:t>irror symmetry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03648" y="4221088"/>
            <a:ext cx="168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Mirror map 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83506" y="2875695"/>
            <a:ext cx="489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A-model Yukawa coupling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is given by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17876" y="5395975"/>
            <a:ext cx="471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Period integrals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of mirror manifold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712" y="2358588"/>
            <a:ext cx="500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Candelas et al (1991) conjectured that 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h^{1,1} (X)=h^{2,1}(\check{X})(=1), \quad h^{2,1}(X)=h^{1,1}(\check{X})&#10;\end{eqnarray*}&lt;/body&gt;&#10;  &lt;fcolor&gt;FF000000&lt;/fcolor&gt;&#10;  &lt;bcolor&gt;FFFFFFFF&lt;/bcolor&gt;&#10;  &lt;transparent&gt;True&lt;/transparent&gt;&#10;  &lt;resolution&gt;1800&lt;/resolution&gt;&#10;  &lt;imageh&gt;284&lt;/imageh&gt;&#10;  &lt;imagew&gt;4899&lt;/imagew&gt;&#10;  &lt;scale&gt;50&lt;/scale&gt;&#10;  &lt;cursor&gt;8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440173" cy="37334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\exists$ Calabi Yau 3-fold $\check{X}$ (Mirror manifold) s.t &#10;&lt;/body&gt;&#10;  &lt;fcolor&gt;FF000000&lt;/fcolor&gt;&#10;  &lt;bcolor&gt;FFFFFFFF&lt;/bcolor&gt;&#10;  &lt;transparent&gt;True&lt;/transparent&gt;&#10;  &lt;resolution&gt;1800&lt;/resolution&gt;&#10;  &lt;imageh&gt;284&lt;/imageh&gt;&#10;  &lt;imagew&gt;478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49251"/>
            <a:ext cx="5068360" cy="30056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Y^{\overline{\mathbf{27}}^3}(X) =\frac{ &#10;Y^{{\mathbf{27}}^3}(\check{X})&#10;}{I^2_0(z)} \left(\frac{dz  }{dt} \right)^3 &#10;\end{eqnarray*}&lt;/body&gt;&#10;  &lt;fcolor&gt;FF000000&lt;/fcolor&gt;&#10;  &lt;bcolor&gt;FFFFFFFF&lt;/bcolor&gt;&#10;  &lt;transparent&gt;True&lt;/transparent&gt;&#10;  &lt;resolution&gt;1800&lt;/resolution&gt;&#10;  &lt;imageh&gt;657&lt;/imageh&gt;&#10;  &lt;imagew&gt;3107&lt;/imagew&gt;&#10;  &lt;scale&gt;50&lt;/scale&gt;&#10;  &lt;cursor&gt;7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0" y="3454671"/>
            <a:ext cx="4078801" cy="86249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t=\frac{I_1(z)}{I_0(z)}&#10;\end{eqnarray*}&lt;/body&gt;&#10;  &lt;fcolor&gt;FF000000&lt;/fcolor&gt;&#10;  &lt;bcolor&gt;FFFFFFFF&lt;/bcolor&gt;&#10;  &lt;transparent&gt;True&lt;/transparent&gt;&#10;  &lt;resolution&gt;1800&lt;/resolution&gt;&#10;  &lt;imageh&gt;588&lt;/imageh&gt;&#10;  &lt;imagew&gt;988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82" y="4626400"/>
            <a:ext cx="1424862" cy="84799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I_0 (z)= \int_{A_0} \Omega, \quad I_1(z)=\int_{A_1} \Omega  &#10;\end{eqnarray*}&lt;/body&gt;&#10;  &lt;fcolor&gt;FF000000&lt;/fcolor&gt;&#10;  &lt;bcolor&gt;FFFFFFFF&lt;/bcolor&gt;&#10;  &lt;transparent&gt;True&lt;/transparent&gt;&#10;  &lt;resolution&gt;1800&lt;/resolution&gt;&#10;  &lt;imageh&gt;594&lt;/imageh&gt;&#10;  &lt;imagew&gt;3327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25" y="5900031"/>
            <a:ext cx="3723894" cy="6648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0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71600" y="673532"/>
            <a:ext cx="7142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ja-JP" sz="2800" dirty="0" smtClean="0">
                <a:solidFill>
                  <a:prstClr val="black"/>
                </a:solidFill>
              </a:rPr>
              <a:t>How to compute B-model Yukawa coupling ?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7009" y="3617729"/>
            <a:ext cx="8344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σ:  scalar in A-twisted N=(2,2) vector </a:t>
            </a:r>
            <a:r>
              <a:rPr lang="en-US" altLang="ja-JP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multiplet</a:t>
            </a:r>
            <a:endParaRPr lang="en-US" altLang="ja-JP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X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:  Higgs branch </a:t>
            </a:r>
            <a:r>
              <a:rPr lang="en-US" altLang="ja-JP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vacua</a:t>
            </a:r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of GLSM</a:t>
            </a:r>
          </a:p>
          <a:p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z :  exponential of </a:t>
            </a:r>
            <a:r>
              <a:rPr lang="en-US" altLang="ja-JP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complexified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 FI-parameter </a:t>
            </a:r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(complex structure moduli)</a:t>
            </a:r>
          </a:p>
          <a:p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 : omega-background parameter </a:t>
            </a:r>
            <a:endParaRPr lang="ja-JP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294201" y="1352962"/>
            <a:ext cx="6752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 [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Closset</a:t>
            </a:r>
            <a:r>
              <a:rPr lang="en-US" altLang="ja-JP" sz="2000" dirty="0" smtClean="0">
                <a:solidFill>
                  <a:prstClr val="black"/>
                </a:solidFill>
              </a:rPr>
              <a:t>-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Cremonesi</a:t>
            </a:r>
            <a:r>
              <a:rPr lang="en-US" altLang="ja-JP" sz="2000" dirty="0" smtClean="0">
                <a:solidFill>
                  <a:prstClr val="black"/>
                </a:solidFill>
              </a:rPr>
              <a:t>-Park 15,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Benini-Zaffaroni</a:t>
            </a:r>
            <a:r>
              <a:rPr lang="en-US" altLang="ja-JP" sz="2000" dirty="0" smtClean="0">
                <a:solidFill>
                  <a:prstClr val="black"/>
                </a:solidFill>
              </a:rPr>
              <a:t> 15, </a:t>
            </a:r>
            <a:r>
              <a:rPr lang="en-US" altLang="ja-JP" sz="2000" dirty="0">
                <a:solidFill>
                  <a:prstClr val="black"/>
                </a:solidFill>
              </a:rPr>
              <a:t>see also    </a:t>
            </a:r>
            <a:r>
              <a:rPr lang="en-US" altLang="ja-JP" sz="2000" dirty="0" smtClean="0">
                <a:solidFill>
                  <a:prstClr val="black"/>
                </a:solidFill>
              </a:rPr>
              <a:t>Morrison-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Plesser</a:t>
            </a:r>
            <a:r>
              <a:rPr lang="en-US" altLang="ja-JP" sz="2000" dirty="0" smtClean="0">
                <a:solidFill>
                  <a:prstClr val="black"/>
                </a:solidFill>
              </a:rPr>
              <a:t> 94] 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8158" y="2132856"/>
            <a:ext cx="2764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Conjectured formula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langle (\mathrm{Tr} \sigma)^3 \rangle_{\mathbf{\hbar}=0}= \int_{\check{X}} \Omega \wedge \left(z \frac{\partial }{\partial z}\right)^3 \Omega =Y^{\mathbf{27}^{3}} (\check{X})&#10;\end{eqnarray*}&lt;/body&gt;&#10;  &lt;fcolor&gt;FF000000&lt;/fcolor&gt;&#10;  &lt;bcolor&gt;FFFFFFFF&lt;/bcolor&gt;&#10;  &lt;transparent&gt;True&lt;/transparent&gt;&#10;  &lt;resolution&gt;1800&lt;/resolution&gt;&#10;  &lt;imageh&gt;651&lt;/imageh&gt;&#10;  &lt;imagew&gt;4832&lt;/imagew&gt;&#10;  &lt;scale&gt;50&lt;/scale&gt;&#10;  &lt;cursor&gt;16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04" y="2564904"/>
            <a:ext cx="5526669" cy="74459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\begin{eqnarray*} &#10;\hbar&#10;\end{eqnarray*}&lt;/body&gt;&#10;  &lt;fcolor&gt;FF000000&lt;/fcolor&gt;&#10;  &lt;bcolor&gt;FFFFFFFF&lt;/bcolor&gt;&#10;  &lt;transparent&gt;True&lt;/transparent&gt;&#10;  &lt;resolution&gt;1800&lt;/resolution&gt;&#10;  &lt;imageh&gt;176&lt;/imageh&gt;&#10;  &lt;imagew&gt;122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3" y="4653136"/>
            <a:ext cx="112316" cy="16203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22947" y="5085184"/>
            <a:ext cx="6414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en-US" altLang="ja-JP" sz="2800" dirty="0" smtClean="0"/>
              <a:t> How to compute two period integrals ?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9012" y="5624427"/>
            <a:ext cx="771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(What is the Interpretation of </a:t>
            </a:r>
            <a:r>
              <a:rPr kumimoji="1" lang="en-US" altLang="ja-JP" sz="2400" dirty="0" err="1" smtClean="0"/>
              <a:t>equivariant</a:t>
            </a:r>
            <a:r>
              <a:rPr kumimoji="1" lang="en-US" altLang="ja-JP" sz="2400" dirty="0" smtClean="0"/>
              <a:t> A-twisted GLSM ?)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15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976" y="3596823"/>
            <a:ext cx="8287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solidFill>
                  <a:prstClr val="black"/>
                </a:solidFill>
              </a:rPr>
              <a:t>Classification of CY 3-folds with single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Kahler</a:t>
            </a:r>
            <a:r>
              <a:rPr lang="en-US" altLang="ja-JP" sz="2400" dirty="0" smtClean="0">
                <a:solidFill>
                  <a:prstClr val="black"/>
                </a:solidFill>
              </a:rPr>
              <a:t> moduli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    defined as zero loci of sections of homogenous vector bundles 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    over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Grassmannians</a:t>
            </a:r>
            <a:r>
              <a:rPr lang="en-US" altLang="ja-JP" sz="2400" dirty="0" smtClean="0">
                <a:solidFill>
                  <a:prstClr val="black"/>
                </a:solidFill>
              </a:rPr>
              <a:t> [Inoue-Ito-Miura 16]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79512" y="2171179"/>
            <a:ext cx="7736029" cy="1569660"/>
            <a:chOff x="762842" y="2924943"/>
            <a:chExt cx="7736029" cy="156966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762842" y="2924943"/>
              <a:ext cx="773602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    CY 3-folds X defined  as zero loci of  sections of                </a:t>
              </a:r>
            </a:p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    over </a:t>
              </a:r>
              <a:r>
                <a:rPr lang="en-US" altLang="ja-JP" sz="2400" dirty="0" err="1" smtClean="0">
                  <a:solidFill>
                    <a:prstClr val="black"/>
                  </a:solidFill>
                </a:rPr>
                <a:t>Grassmannians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 [</a:t>
              </a:r>
              <a:r>
                <a:rPr lang="en-US" altLang="ja-JP" sz="2400" dirty="0" err="1" smtClean="0">
                  <a:solidFill>
                    <a:prstClr val="black"/>
                  </a:solidFill>
                </a:rPr>
                <a:t>Batyrev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 et al 97] </a:t>
              </a:r>
            </a:p>
            <a:p>
              <a:r>
                <a:rPr lang="en-US" altLang="ja-JP" sz="2400" dirty="0">
                  <a:solidFill>
                    <a:prstClr val="black"/>
                  </a:solidFill>
                </a:rPr>
                <a:t> </a:t>
              </a:r>
              <a:r>
                <a:rPr lang="ja-JP" altLang="en-US" sz="2400" dirty="0" smtClean="0">
                  <a:solidFill>
                    <a:prstClr val="black"/>
                  </a:solidFill>
                </a:rPr>
                <a:t>　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(Realization as </a:t>
              </a:r>
              <a:r>
                <a:rPr lang="en-US" altLang="ja-JP" sz="2400" dirty="0">
                  <a:solidFill>
                    <a:prstClr val="black"/>
                  </a:solidFill>
                </a:rPr>
                <a:t>a phase of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GLSM [Witten 93, Hori-Tong 06])</a:t>
              </a:r>
              <a:endParaRPr lang="ja-JP" altLang="en-US" sz="2400" dirty="0">
                <a:solidFill>
                  <a:prstClr val="black"/>
                </a:solidFill>
              </a:endParaRPr>
            </a:p>
            <a:p>
              <a:endParaRPr lang="en-US" altLang="ja-JP" sz="2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0" name="TexTeXPicture" descr="&lt;?xml version=&quot;1.0&quot; encoding=&quot;utf-16&quot;?&gt;&#10;&lt;TeXTeX&gt;&#10;  &lt;preamble&gt;\documentclass{jarticle}&#10;\usepackage{amssymb}&#10;\usepackage{amsmath}&#10;\usepackage{amsfonts}&#10;\usepackage{latexsym}&#10;\pagestyle{empty}&lt;/preamble&gt;&#10;  &lt;body&gt;$\oplus_l \mathcal{O}(q_l)$&lt;/body&gt;&#10;  &lt;fcolor&gt;FF000000&lt;/fcolor&gt;&#10;  &lt;bcolor&gt;FFFFFFFF&lt;/bcolor&gt;&#10;  &lt;transparent&gt;True&lt;/transparent&gt;&#10;  &lt;resolution&gt;1800&lt;/resolution&gt;&#10;  &lt;imageh&gt;249&lt;/imageh&gt;&#10;  &lt;imagew&gt;818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95" y="3068959"/>
              <a:ext cx="865717" cy="263525"/>
            </a:xfrm>
            <a:prstGeom prst="rect">
              <a:avLst/>
            </a:prstGeom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628800"/>
            <a:ext cx="190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examples 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74288" y="548680"/>
            <a:ext cx="7980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dirty="0" smtClean="0">
                <a:solidFill>
                  <a:prstClr val="black"/>
                </a:solidFill>
              </a:rPr>
              <a:t>　 </a:t>
            </a:r>
            <a:r>
              <a:rPr lang="en-US" altLang="ja-JP" sz="2400" dirty="0" smtClean="0">
                <a:solidFill>
                  <a:prstClr val="black"/>
                </a:solidFill>
              </a:rPr>
              <a:t>This conjectured formula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also works for non-Abelian GLSM </a:t>
            </a:r>
          </a:p>
          <a:p>
            <a:pPr lvl="0"/>
            <a:r>
              <a:rPr lang="en-US" altLang="ja-JP" sz="2400" dirty="0" smtClean="0">
                <a:solidFill>
                  <a:prstClr val="black"/>
                </a:solidFill>
              </a:rPr>
              <a:t>   (CY 3-folds in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Grassmannians</a:t>
            </a:r>
            <a:r>
              <a:rPr lang="en-US" altLang="ja-JP" sz="2400" dirty="0" smtClean="0">
                <a:solidFill>
                  <a:prstClr val="black"/>
                </a:solidFill>
              </a:rPr>
              <a:t>)  [CCP </a:t>
            </a:r>
            <a:r>
              <a:rPr lang="en-US" altLang="ja-JP" sz="2400" dirty="0">
                <a:solidFill>
                  <a:prstClr val="black"/>
                </a:solidFill>
              </a:rPr>
              <a:t>15 ]</a:t>
            </a:r>
          </a:p>
        </p:txBody>
      </p:sp>
    </p:spTree>
    <p:extLst>
      <p:ext uri="{BB962C8B-B14F-4D97-AF65-F5344CB8AC3E}">
        <p14:creationId xmlns:p14="http://schemas.microsoft.com/office/powerpoint/2010/main" val="11374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Plan of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Mirror symmetry and B-model Yukawa coupling</a:t>
            </a:r>
          </a:p>
          <a:p>
            <a:r>
              <a:rPr lang="en-US" altLang="ja-JP" dirty="0" smtClean="0"/>
              <a:t>2d N</a:t>
            </a:r>
            <a:r>
              <a:rPr lang="en-US" altLang="ja-JP" dirty="0"/>
              <a:t>=(2,2) GLSM and </a:t>
            </a:r>
            <a:r>
              <a:rPr lang="en-US" altLang="ja-JP" dirty="0" err="1"/>
              <a:t>Calabi-Yau</a:t>
            </a:r>
            <a:r>
              <a:rPr lang="en-US" altLang="ja-JP" dirty="0"/>
              <a:t> </a:t>
            </a:r>
            <a:r>
              <a:rPr lang="en-US" altLang="ja-JP" dirty="0" smtClean="0"/>
              <a:t>3-folds</a:t>
            </a:r>
          </a:p>
          <a:p>
            <a:r>
              <a:rPr lang="en-US" altLang="ja-JP" dirty="0" err="1" smtClean="0"/>
              <a:t>Equivariant</a:t>
            </a:r>
            <a:r>
              <a:rPr lang="en-US" altLang="ja-JP" dirty="0" smtClean="0"/>
              <a:t> A-twist and </a:t>
            </a:r>
            <a:r>
              <a:rPr lang="en-US" altLang="ja-JP" dirty="0"/>
              <a:t>SUSY localization</a:t>
            </a:r>
            <a:endParaRPr lang="en-US" altLang="ja-JP" dirty="0" smtClean="0"/>
          </a:p>
          <a:p>
            <a:r>
              <a:rPr lang="en-US" altLang="ja-JP" dirty="0" err="1" smtClean="0"/>
              <a:t>Seiberg</a:t>
            </a:r>
            <a:r>
              <a:rPr lang="en-US" altLang="ja-JP" dirty="0" smtClean="0"/>
              <a:t> </a:t>
            </a:r>
            <a:r>
              <a:rPr lang="en-US" altLang="ja-JP" dirty="0"/>
              <a:t>like </a:t>
            </a:r>
            <a:r>
              <a:rPr lang="en-US" altLang="ja-JP" dirty="0" smtClean="0"/>
              <a:t>dualities</a:t>
            </a:r>
          </a:p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52-779B-4003-88F0-4789BAC42A4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4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 \ u s e p a c k a g e { a m s s y m b }  
 \ u s e p a c k a g e { a m s m a t h }  
 \ u s e p a c k a g e { a m s f o n t s }  
 \ u s e p a c k a g e { l a t e x s y m }  
 \ p a g e s t y l e { e m p t y } < / p r e a m b l e >  
     < b o d y > \ b e g i n { e q n a r r a y * }    
 \ e n d { e q n a r r a y * } 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 1 8 < / c u r s o r >  
 < / T e X T e X > 
</file>

<file path=customXml/itemProps1.xml><?xml version="1.0" encoding="utf-8"?>
<ds:datastoreItem xmlns:ds="http://schemas.openxmlformats.org/officeDocument/2006/customXml" ds:itemID="{EF2DF3A8-8432-44BE-8198-C55CA5819A6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22729</TotalTime>
  <Words>1148</Words>
  <Application>Microsoft Office PowerPoint</Application>
  <PresentationFormat>画面に合わせる (4:3)</PresentationFormat>
  <Paragraphs>204</Paragraphs>
  <Slides>34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​​テーマ</vt:lpstr>
      <vt:lpstr>  Equivariant A-twisted GLSM and Gromov-Witten invariants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Plan of talk</vt:lpstr>
      <vt:lpstr>PowerPoint プレゼンテーション</vt:lpstr>
      <vt:lpstr>2d N=(2,2) Abelian GLSM, Calabi-Yau 3-folds in projective space and NLSM</vt:lpstr>
      <vt:lpstr>PowerPoint プレゼンテーション</vt:lpstr>
      <vt:lpstr>PowerPoint プレゼンテーション</vt:lpstr>
      <vt:lpstr>N=(2,2) GLSM and Calabi-Yau 3-folds  in Grassmann manifolds Gr(n,m)</vt:lpstr>
      <vt:lpstr>PowerPoint プレゼンテーション</vt:lpstr>
      <vt:lpstr>PowerPoint プレゼンテーション</vt:lpstr>
      <vt:lpstr>Equivariant A-twist and SUSY localization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Examples</vt:lpstr>
      <vt:lpstr>PowerPoint プレゼンテーション</vt:lpstr>
      <vt:lpstr>PowerPoint プレゼンテーション</vt:lpstr>
      <vt:lpstr>PowerPoint プレゼンテーション</vt:lpstr>
      <vt:lpstr>Seiberg like duality and Yukawa coupling</vt:lpstr>
      <vt:lpstr>PowerPoint プレゼンテーション</vt:lpstr>
      <vt:lpstr>Summary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yoshida</dc:creator>
  <cp:lastModifiedBy>yoshida</cp:lastModifiedBy>
  <cp:revision>870</cp:revision>
  <dcterms:created xsi:type="dcterms:W3CDTF">2015-11-04T08:31:14Z</dcterms:created>
  <dcterms:modified xsi:type="dcterms:W3CDTF">2016-09-21T17:15:25Z</dcterms:modified>
</cp:coreProperties>
</file>