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8"/>
  </p:notesMasterIdLst>
  <p:sldIdLst>
    <p:sldId id="310" r:id="rId2"/>
    <p:sldId id="439" r:id="rId3"/>
    <p:sldId id="495" r:id="rId4"/>
    <p:sldId id="428" r:id="rId5"/>
    <p:sldId id="444" r:id="rId6"/>
    <p:sldId id="445" r:id="rId7"/>
    <p:sldId id="446" r:id="rId8"/>
    <p:sldId id="447" r:id="rId9"/>
    <p:sldId id="448" r:id="rId10"/>
    <p:sldId id="474" r:id="rId11"/>
    <p:sldId id="452" r:id="rId12"/>
    <p:sldId id="472" r:id="rId13"/>
    <p:sldId id="473" r:id="rId14"/>
    <p:sldId id="455" r:id="rId15"/>
    <p:sldId id="456" r:id="rId16"/>
    <p:sldId id="460" r:id="rId17"/>
    <p:sldId id="458" r:id="rId18"/>
    <p:sldId id="459" r:id="rId19"/>
    <p:sldId id="499" r:id="rId20"/>
    <p:sldId id="467" r:id="rId21"/>
    <p:sldId id="478" r:id="rId22"/>
    <p:sldId id="480" r:id="rId23"/>
    <p:sldId id="483" r:id="rId24"/>
    <p:sldId id="477" r:id="rId25"/>
    <p:sldId id="479" r:id="rId26"/>
    <p:sldId id="468" r:id="rId27"/>
    <p:sldId id="487" r:id="rId28"/>
    <p:sldId id="488" r:id="rId29"/>
    <p:sldId id="489" r:id="rId30"/>
    <p:sldId id="490" r:id="rId31"/>
    <p:sldId id="476" r:id="rId32"/>
    <p:sldId id="493" r:id="rId33"/>
    <p:sldId id="497" r:id="rId34"/>
    <p:sldId id="498" r:id="rId35"/>
    <p:sldId id="322" r:id="rId36"/>
    <p:sldId id="475" r:id="rId3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58" autoAdjust="0"/>
  </p:normalViewPr>
  <p:slideViewPr>
    <p:cSldViewPr>
      <p:cViewPr varScale="1">
        <p:scale>
          <a:sx n="69" d="100"/>
          <a:sy n="69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49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C1FA5-600C-46D6-B5A3-C5C21B6A69F0}" type="datetimeFigureOut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76456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AC616-DD05-464C-9101-C5FCEFE9F3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573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D8C12-7FC1-420D-80B1-202D028AA3E9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892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D8C12-7FC1-420D-80B1-202D028AA3E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657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D8C12-7FC1-420D-80B1-202D028AA3E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657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D8C12-7FC1-420D-80B1-202D028AA3E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657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D8C12-7FC1-420D-80B1-202D028AA3E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657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D8C12-7FC1-420D-80B1-202D028AA3E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657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D8C12-7FC1-420D-80B1-202D028AA3E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657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D8C12-7FC1-420D-80B1-202D028AA3E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657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D8C12-7FC1-420D-80B1-202D028AA3E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657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D8C12-7FC1-420D-80B1-202D028AA3E9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657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D8C12-7FC1-420D-80B1-202D028AA3E9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657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AC616-DD05-464C-9101-C5FCEFE9F38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2254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D8C12-7FC1-420D-80B1-202D028AA3E9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6578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D8C12-7FC1-420D-80B1-202D028AA3E9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6578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D8C12-7FC1-420D-80B1-202D028AA3E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6578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D8C12-7FC1-420D-80B1-202D028AA3E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6578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D8C12-7FC1-420D-80B1-202D028AA3E9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6578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D8C12-7FC1-420D-80B1-202D028AA3E9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6578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D8C12-7FC1-420D-80B1-202D028AA3E9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6578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D8C12-7FC1-420D-80B1-202D028AA3E9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6578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D8C12-7FC1-420D-80B1-202D028AA3E9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6578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D8C12-7FC1-420D-80B1-202D028AA3E9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657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AC616-DD05-464C-9101-C5FCEFE9F38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2254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D8C12-7FC1-420D-80B1-202D028AA3E9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6578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D8C12-7FC1-420D-80B1-202D028AA3E9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6578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D8C12-7FC1-420D-80B1-202D028AA3E9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6578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D8C12-7FC1-420D-80B1-202D028AA3E9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6578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D8C12-7FC1-420D-80B1-202D028AA3E9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6578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07DC1-B6A7-4800-95C6-70CEFFBB2902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754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D8C12-7FC1-420D-80B1-202D028AA3E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657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D8C12-7FC1-420D-80B1-202D028AA3E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657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D8C12-7FC1-420D-80B1-202D028AA3E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657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D8C12-7FC1-420D-80B1-202D028AA3E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657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D8C12-7FC1-420D-80B1-202D028AA3E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657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D8C12-7FC1-420D-80B1-202D028AA3E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657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98E1-4F91-4032-A2A6-3CB2A2C75E86}" type="datetime1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3C-2405-443E-BA2A-1A9F74334C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0266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8DF8-2934-4C74-BC59-A777FBFA5F98}" type="datetime1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3C-2405-443E-BA2A-1A9F74334C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71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2403-3448-4630-BFD7-F03CC6942482}" type="datetime1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3C-2405-443E-BA2A-1A9F74334C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44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453C-B377-4E3A-B8C7-C9F08874051C}" type="datetime1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7676913C-2405-443E-BA2A-1A9F74334C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257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B74F-3785-43F0-868D-468237A5F887}" type="datetime1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3C-2405-443E-BA2A-1A9F74334C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63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972B-14BC-499D-9201-7186078D6AF6}" type="datetime1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3C-2405-443E-BA2A-1A9F74334C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5472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2FD1-C0D9-4E67-8D2F-723634264B09}" type="datetime1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3C-2405-443E-BA2A-1A9F74334C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48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F3E2-7E0C-43E3-A054-ADCA55339304}" type="datetime1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3C-2405-443E-BA2A-1A9F74334C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36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3F83C-9B92-4334-9AFE-FC0F1CB3DA64}" type="datetime1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3C-2405-443E-BA2A-1A9F74334C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7821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3CC5-94E0-47C1-8A15-6DB38DB46BF2}" type="datetime1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3C-2405-443E-BA2A-1A9F74334C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0123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6855-D57E-47F4-AA4D-2F6902D3B49D}" type="datetime1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3C-2405-443E-BA2A-1A9F74334C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0147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EDC7-9BFE-405A-B915-EC056CC6A7E7}" type="datetime1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48264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6913C-2405-443E-BA2A-1A9F74334C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77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3.png"/><Relationship Id="rId9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3.png"/><Relationship Id="rId9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692696"/>
            <a:ext cx="9133731" cy="1872209"/>
          </a:xfrm>
          <a:solidFill>
            <a:schemeClr val="tx2"/>
          </a:solidFill>
          <a:ln>
            <a:noFill/>
          </a:ln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kumimoji="1" lang="en-US" altLang="ja-JP" sz="35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Radiative Generation of the Lepton Mass</a:t>
            </a:r>
            <a:endParaRPr kumimoji="1" lang="ja-JP" altLang="en-US" sz="35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1520" y="3284984"/>
            <a:ext cx="7560840" cy="1080120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Kei </a:t>
            </a:r>
            <a:r>
              <a:rPr kumimoji="1" lang="en-US" altLang="ja-JP" sz="2800" dirty="0" err="1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Yagyu</a:t>
            </a:r>
            <a:r>
              <a:rPr kumimoji="1" lang="en-US" altLang="ja-JP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(National Central U.)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68812" y="5445224"/>
            <a:ext cx="807150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High1-2014, </a:t>
            </a:r>
          </a:p>
          <a:p>
            <a:pPr algn="ctr">
              <a:lnSpc>
                <a:spcPct val="150000"/>
              </a:lnSpc>
            </a:pP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KIAS-NCTS Joint Workshop on Particle Physics, String Theory and Cosmology</a:t>
            </a:r>
          </a:p>
          <a:p>
            <a:pPr algn="ctr">
              <a:lnSpc>
                <a:spcPct val="150000"/>
              </a:lnSpc>
            </a:pP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High1 Resort, Feb. 9-15, 2014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187" y="2948187"/>
            <a:ext cx="1741285" cy="14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2848987" y="4869160"/>
            <a:ext cx="3235181" cy="4501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ja-JP" i="1" dirty="0" err="1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arXiv</a:t>
            </a:r>
            <a:r>
              <a:rPr lang="en-US" altLang="ja-JP" i="1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1311.4360 [</a:t>
            </a:r>
            <a:r>
              <a:rPr lang="en-US" altLang="ja-JP" i="1" dirty="0" err="1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hep-ph</a:t>
            </a:r>
            <a:r>
              <a:rPr lang="en-US" altLang="ja-JP" i="1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]</a:t>
            </a:r>
            <a:endParaRPr lang="ja-JP" altLang="en-US" i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1600" y="4365104"/>
            <a:ext cx="6195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Collaboration with Hiroshi Okada (KIAS)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505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817662"/>
            <a:ext cx="2736304" cy="70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0" y="-27384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Lepton Masses (Our Idea)</a:t>
            </a:r>
            <a:endParaRPr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12" y="4437112"/>
            <a:ext cx="371586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253" y="1412776"/>
            <a:ext cx="3283203" cy="165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397956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84" y="4977010"/>
            <a:ext cx="3620568" cy="6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251520" y="1414517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Majorana </a:t>
            </a:r>
            <a:r>
              <a:rPr lang="en-US" altLang="ja-JP" sz="24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</a:t>
            </a:r>
            <a:r>
              <a:rPr lang="en-US" altLang="ja-JP" sz="24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eutrino mass</a:t>
            </a:r>
            <a:endParaRPr lang="en-US" altLang="ja-JP" sz="2400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3068960"/>
            <a:ext cx="244827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テキスト ボックス 25"/>
          <p:cNvSpPr txBox="1"/>
          <p:nvPr/>
        </p:nvSpPr>
        <p:spPr>
          <a:xfrm>
            <a:off x="251520" y="4222829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Dirac c-lepton mass</a:t>
            </a:r>
            <a:endParaRPr lang="en-US" altLang="ja-JP" sz="2400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7" name="右矢印 26"/>
          <p:cNvSpPr/>
          <p:nvPr/>
        </p:nvSpPr>
        <p:spPr>
          <a:xfrm>
            <a:off x="1043608" y="5896696"/>
            <a:ext cx="742844" cy="48463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>
            <a:off x="3203848" y="2780928"/>
            <a:ext cx="1116124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3509882" y="5517232"/>
            <a:ext cx="55806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5292080" y="3356992"/>
            <a:ext cx="3868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Δ</a:t>
            </a:r>
            <a:r>
              <a:rPr lang="en-US" altLang="ja-JP" sz="2000" baseline="-25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0,1</a:t>
            </a:r>
            <a:r>
              <a:rPr lang="en-US" altLang="ja-JP" sz="2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: SU(2) triplet Higgs field</a:t>
            </a:r>
            <a:endParaRPr kumimoji="1" lang="ja-JP" altLang="en-US" sz="2000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" name="右矢印 33"/>
          <p:cNvSpPr/>
          <p:nvPr/>
        </p:nvSpPr>
        <p:spPr>
          <a:xfrm>
            <a:off x="1043608" y="3232400"/>
            <a:ext cx="742844" cy="48463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23298" y="3892986"/>
            <a:ext cx="215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v</a:t>
            </a:r>
            <a:r>
              <a:rPr lang="en-US" altLang="ja-JP" sz="2000" baseline="-25000" dirty="0" err="1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Δ</a:t>
            </a:r>
            <a:r>
              <a:rPr lang="en-US" altLang="ja-JP" sz="2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: Triplet VEV</a:t>
            </a:r>
            <a:endParaRPr kumimoji="1" lang="ja-JP" altLang="en-US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3C-2405-443E-BA2A-1A9F74334C3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7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817662"/>
            <a:ext cx="2736304" cy="70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0" y="-27384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Lepton Masses (Our Idea)</a:t>
            </a:r>
            <a:endParaRPr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12" y="4437112"/>
            <a:ext cx="371586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253" y="1412776"/>
            <a:ext cx="3283203" cy="165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397956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84" y="4977010"/>
            <a:ext cx="3620568" cy="6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251520" y="1414517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Majorana </a:t>
            </a:r>
            <a:r>
              <a:rPr lang="en-US" altLang="ja-JP" sz="24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</a:t>
            </a:r>
            <a:r>
              <a:rPr lang="en-US" altLang="ja-JP" sz="24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eutrino mass</a:t>
            </a:r>
            <a:endParaRPr lang="en-US" altLang="ja-JP" sz="2400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3068960"/>
            <a:ext cx="244827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テキスト ボックス 25"/>
          <p:cNvSpPr txBox="1"/>
          <p:nvPr/>
        </p:nvSpPr>
        <p:spPr>
          <a:xfrm>
            <a:off x="251520" y="4222829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Dirac c-lepton mass</a:t>
            </a:r>
            <a:endParaRPr lang="en-US" altLang="ja-JP" sz="2400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7" name="右矢印 26"/>
          <p:cNvSpPr/>
          <p:nvPr/>
        </p:nvSpPr>
        <p:spPr>
          <a:xfrm>
            <a:off x="1043608" y="5896696"/>
            <a:ext cx="742844" cy="48463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>
            <a:off x="3203848" y="2780928"/>
            <a:ext cx="1116124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3509882" y="5517232"/>
            <a:ext cx="55806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5292080" y="3356992"/>
            <a:ext cx="3641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Δ</a:t>
            </a:r>
            <a:r>
              <a:rPr lang="en-US" altLang="ja-JP" sz="2000" baseline="-25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</a:t>
            </a:r>
            <a:r>
              <a:rPr lang="en-US" altLang="ja-JP" sz="2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: SU(2) triplet Higgs field</a:t>
            </a:r>
            <a:endParaRPr kumimoji="1" lang="ja-JP" altLang="en-US" sz="2000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" name="右矢印 33"/>
          <p:cNvSpPr/>
          <p:nvPr/>
        </p:nvSpPr>
        <p:spPr>
          <a:xfrm>
            <a:off x="1043608" y="3232400"/>
            <a:ext cx="742844" cy="48463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/楕円 2"/>
          <p:cNvSpPr/>
          <p:nvPr/>
        </p:nvSpPr>
        <p:spPr>
          <a:xfrm>
            <a:off x="3635896" y="2944390"/>
            <a:ext cx="882098" cy="5566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4157954" y="5805264"/>
            <a:ext cx="55806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20072" y="3892986"/>
            <a:ext cx="3874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v</a:t>
            </a:r>
            <a:r>
              <a:rPr lang="en-US" altLang="ja-JP" sz="2000" baseline="-25000" dirty="0" err="1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Δ</a:t>
            </a:r>
            <a:r>
              <a:rPr lang="en-US" altLang="ja-JP" sz="2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</a:t>
            </a:r>
            <a:r>
              <a:rPr lang="en-US" altLang="ja-JP" sz="2000" baseline="-25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dirty="0" err="1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v</a:t>
            </a:r>
            <a:r>
              <a:rPr lang="en-US" altLang="ja-JP" sz="2000" baseline="-25000" dirty="0" err="1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Δ</a:t>
            </a:r>
            <a:r>
              <a:rPr lang="en-US" altLang="ja-JP" sz="2000" baseline="30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’</a:t>
            </a:r>
            <a:r>
              <a:rPr lang="en-US" altLang="ja-JP" sz="2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: Triplet VEV,  </a:t>
            </a:r>
            <a:r>
              <a:rPr lang="en-US" altLang="ja-JP" sz="2000" b="1" dirty="0" err="1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v</a:t>
            </a:r>
            <a:r>
              <a:rPr lang="en-US" altLang="ja-JP" sz="2000" b="1" baseline="-25000" dirty="0" err="1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Δ</a:t>
            </a:r>
            <a:r>
              <a:rPr lang="en-US" altLang="ja-JP" sz="2000" b="1" baseline="-25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&lt;&lt; v</a:t>
            </a:r>
            <a:endParaRPr kumimoji="1" lang="ja-JP" altLang="en-US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652120" y="2120141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Loop</a:t>
            </a:r>
            <a:endParaRPr lang="ja-JP" altLang="en-US" b="1" dirty="0"/>
          </a:p>
        </p:txBody>
      </p:sp>
      <p:sp>
        <p:nvSpPr>
          <p:cNvPr id="23" name="正方形/長方形 22"/>
          <p:cNvSpPr/>
          <p:nvPr/>
        </p:nvSpPr>
        <p:spPr>
          <a:xfrm>
            <a:off x="5738439" y="5435932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Loop</a:t>
            </a:r>
            <a:endParaRPr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3C-2405-443E-BA2A-1A9F74334C31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2" name="円/楕円 1"/>
          <p:cNvSpPr/>
          <p:nvPr/>
        </p:nvSpPr>
        <p:spPr>
          <a:xfrm>
            <a:off x="6732240" y="2348880"/>
            <a:ext cx="576064" cy="5955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6660232" y="5517232"/>
            <a:ext cx="648072" cy="6542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82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817662"/>
            <a:ext cx="2736304" cy="70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0" y="-27384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Lepton Masses (Our Idea)</a:t>
            </a:r>
            <a:endParaRPr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12" y="4437112"/>
            <a:ext cx="371586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253" y="1412776"/>
            <a:ext cx="3283203" cy="165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397956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84" y="4977010"/>
            <a:ext cx="3620568" cy="6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251520" y="1414517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Majorana </a:t>
            </a:r>
            <a:r>
              <a:rPr lang="en-US" altLang="ja-JP" sz="24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</a:t>
            </a:r>
            <a:r>
              <a:rPr lang="en-US" altLang="ja-JP" sz="24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eutrino mass</a:t>
            </a:r>
            <a:endParaRPr lang="en-US" altLang="ja-JP" sz="2400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3068960"/>
            <a:ext cx="244827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テキスト ボックス 25"/>
          <p:cNvSpPr txBox="1"/>
          <p:nvPr/>
        </p:nvSpPr>
        <p:spPr>
          <a:xfrm>
            <a:off x="251520" y="4222829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Dirac c-lepton mass</a:t>
            </a:r>
            <a:endParaRPr lang="en-US" altLang="ja-JP" sz="2400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7" name="右矢印 26"/>
          <p:cNvSpPr/>
          <p:nvPr/>
        </p:nvSpPr>
        <p:spPr>
          <a:xfrm>
            <a:off x="1043608" y="5896696"/>
            <a:ext cx="742844" cy="48463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>
            <a:off x="3203848" y="2852936"/>
            <a:ext cx="1116124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3509882" y="5589240"/>
            <a:ext cx="55806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5292080" y="3356992"/>
            <a:ext cx="3641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Δ</a:t>
            </a:r>
            <a:r>
              <a:rPr lang="en-US" altLang="ja-JP" sz="2000" baseline="-25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</a:t>
            </a:r>
            <a:r>
              <a:rPr lang="en-US" altLang="ja-JP" sz="2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: SU(2) triplet Higgs field</a:t>
            </a:r>
            <a:endParaRPr kumimoji="1" lang="ja-JP" altLang="en-US" sz="2000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" name="右矢印 33"/>
          <p:cNvSpPr/>
          <p:nvPr/>
        </p:nvSpPr>
        <p:spPr>
          <a:xfrm>
            <a:off x="1043608" y="3232400"/>
            <a:ext cx="742844" cy="48463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/楕円 2"/>
          <p:cNvSpPr/>
          <p:nvPr/>
        </p:nvSpPr>
        <p:spPr>
          <a:xfrm>
            <a:off x="3635896" y="2944390"/>
            <a:ext cx="882098" cy="5566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4157954" y="5805264"/>
            <a:ext cx="55806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23298" y="3892986"/>
            <a:ext cx="334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v</a:t>
            </a:r>
            <a:r>
              <a:rPr lang="en-US" altLang="ja-JP" sz="2000" baseline="-25000" dirty="0" err="1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Δ</a:t>
            </a:r>
            <a:r>
              <a:rPr lang="en-US" altLang="ja-JP" sz="2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: Triplet VEV,  </a:t>
            </a:r>
            <a:r>
              <a:rPr lang="en-US" altLang="ja-JP" sz="2000" b="1" dirty="0" err="1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v</a:t>
            </a:r>
            <a:r>
              <a:rPr lang="en-US" altLang="ja-JP" sz="2000" b="1" baseline="-25000" dirty="0" err="1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Δ</a:t>
            </a:r>
            <a:r>
              <a:rPr lang="en-US" altLang="ja-JP" sz="2000" b="1" baseline="-25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&lt;&lt; v</a:t>
            </a:r>
            <a:endParaRPr kumimoji="1" lang="ja-JP" altLang="en-US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652120" y="2120141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Loop</a:t>
            </a:r>
            <a:endParaRPr lang="ja-JP" altLang="en-US" b="1" dirty="0"/>
          </a:p>
        </p:txBody>
      </p:sp>
      <p:sp>
        <p:nvSpPr>
          <p:cNvPr id="23" name="正方形/長方形 22"/>
          <p:cNvSpPr/>
          <p:nvPr/>
        </p:nvSpPr>
        <p:spPr>
          <a:xfrm>
            <a:off x="5738439" y="5435932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Loop</a:t>
            </a:r>
            <a:endParaRPr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3C-2405-443E-BA2A-1A9F74334C31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23528" y="1556792"/>
            <a:ext cx="8483227" cy="13484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noFill/>
          </a:ln>
        </p:spPr>
        <p:txBody>
          <a:bodyPr wrap="square" lIns="144000" tIns="216000" rIns="144000" bIns="144000" rtlCol="0">
            <a:spAutoFit/>
          </a:bodyPr>
          <a:lstStyle/>
          <a:p>
            <a:pPr algn="ctr"/>
            <a:r>
              <a:rPr lang="en-US" altLang="ja-JP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Why lepton </a:t>
            </a:r>
            <a:r>
              <a:rPr lang="en-US" altLang="ja-JP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masses </a:t>
            </a:r>
            <a:r>
              <a:rPr lang="en-US" altLang="ja-JP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are so small compared to the EW scale?</a:t>
            </a:r>
          </a:p>
        </p:txBody>
      </p:sp>
      <p:sp>
        <p:nvSpPr>
          <p:cNvPr id="24" name="下矢印 23"/>
          <p:cNvSpPr/>
          <p:nvPr/>
        </p:nvSpPr>
        <p:spPr>
          <a:xfrm>
            <a:off x="3303618" y="3107096"/>
            <a:ext cx="2318530" cy="1305310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23528" y="4672887"/>
            <a:ext cx="8483227" cy="1348401"/>
          </a:xfrm>
          <a:prstGeom prst="rect">
            <a:avLst/>
          </a:prstGeom>
          <a:solidFill>
            <a:srgbClr val="FF0066"/>
          </a:solidFill>
          <a:ln w="25400">
            <a:noFill/>
          </a:ln>
        </p:spPr>
        <p:txBody>
          <a:bodyPr wrap="square" lIns="144000" tIns="216000" rIns="144000" bIns="144000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Smallness is explained by the loop suppression factor and triplet VEVs.</a:t>
            </a:r>
          </a:p>
        </p:txBody>
      </p:sp>
    </p:spTree>
    <p:extLst>
      <p:ext uri="{BB962C8B-B14F-4D97-AF65-F5344CB8AC3E}">
        <p14:creationId xmlns:p14="http://schemas.microsoft.com/office/powerpoint/2010/main" val="94539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817662"/>
            <a:ext cx="2736304" cy="70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0" y="-27384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Lepton Masses (Our Idea)</a:t>
            </a:r>
            <a:endParaRPr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12" y="4437112"/>
            <a:ext cx="371586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253" y="1412776"/>
            <a:ext cx="3283203" cy="165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397956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84" y="4977010"/>
            <a:ext cx="3620568" cy="6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251520" y="1414517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Majorana </a:t>
            </a:r>
            <a:r>
              <a:rPr lang="en-US" altLang="ja-JP" sz="24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</a:t>
            </a:r>
            <a:r>
              <a:rPr lang="en-US" altLang="ja-JP" sz="24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eutrino mass</a:t>
            </a:r>
            <a:endParaRPr lang="en-US" altLang="ja-JP" sz="2400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3068960"/>
            <a:ext cx="244827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テキスト ボックス 25"/>
          <p:cNvSpPr txBox="1"/>
          <p:nvPr/>
        </p:nvSpPr>
        <p:spPr>
          <a:xfrm>
            <a:off x="251520" y="4222829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Dirac c-lepton mass</a:t>
            </a:r>
            <a:endParaRPr lang="en-US" altLang="ja-JP" sz="2400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7" name="右矢印 26"/>
          <p:cNvSpPr/>
          <p:nvPr/>
        </p:nvSpPr>
        <p:spPr>
          <a:xfrm>
            <a:off x="1043608" y="5896696"/>
            <a:ext cx="742844" cy="48463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>
            <a:off x="3203848" y="2852936"/>
            <a:ext cx="1116124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3509882" y="5589240"/>
            <a:ext cx="55806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5292080" y="3356992"/>
            <a:ext cx="3641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Δ</a:t>
            </a:r>
            <a:r>
              <a:rPr lang="en-US" altLang="ja-JP" sz="2000" baseline="-25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</a:t>
            </a:r>
            <a:r>
              <a:rPr lang="en-US" altLang="ja-JP" sz="2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: SU(2) triplet Higgs field</a:t>
            </a:r>
            <a:endParaRPr kumimoji="1" lang="ja-JP" altLang="en-US" sz="2000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" name="右矢印 33"/>
          <p:cNvSpPr/>
          <p:nvPr/>
        </p:nvSpPr>
        <p:spPr>
          <a:xfrm>
            <a:off x="1043608" y="3232400"/>
            <a:ext cx="742844" cy="48463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/楕円 2"/>
          <p:cNvSpPr/>
          <p:nvPr/>
        </p:nvSpPr>
        <p:spPr>
          <a:xfrm>
            <a:off x="3635896" y="2944390"/>
            <a:ext cx="882098" cy="5566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4157954" y="5805264"/>
            <a:ext cx="55806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23298" y="3892986"/>
            <a:ext cx="334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v</a:t>
            </a:r>
            <a:r>
              <a:rPr lang="en-US" altLang="ja-JP" sz="2000" baseline="-25000" dirty="0" err="1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Δ</a:t>
            </a:r>
            <a:r>
              <a:rPr lang="en-US" altLang="ja-JP" sz="2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: Triplet VEV,  </a:t>
            </a:r>
            <a:r>
              <a:rPr lang="en-US" altLang="ja-JP" sz="2000" b="1" dirty="0" err="1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v</a:t>
            </a:r>
            <a:r>
              <a:rPr lang="en-US" altLang="ja-JP" sz="2000" b="1" baseline="-25000" dirty="0" err="1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Δ</a:t>
            </a:r>
            <a:r>
              <a:rPr lang="en-US" altLang="ja-JP" sz="2000" b="1" baseline="-25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&lt;&lt; v</a:t>
            </a:r>
            <a:endParaRPr kumimoji="1" lang="ja-JP" altLang="en-US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652120" y="2120141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Loop</a:t>
            </a:r>
            <a:endParaRPr lang="ja-JP" altLang="en-US" b="1" dirty="0"/>
          </a:p>
        </p:txBody>
      </p:sp>
      <p:sp>
        <p:nvSpPr>
          <p:cNvPr id="23" name="正方形/長方形 22"/>
          <p:cNvSpPr/>
          <p:nvPr/>
        </p:nvSpPr>
        <p:spPr>
          <a:xfrm>
            <a:off x="5738439" y="5435932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Loop</a:t>
            </a:r>
            <a:endParaRPr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3C-2405-443E-BA2A-1A9F74334C31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21221" y="1440000"/>
            <a:ext cx="8915275" cy="13484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noFill/>
          </a:ln>
        </p:spPr>
        <p:txBody>
          <a:bodyPr wrap="square" lIns="144000" tIns="216000" rIns="144000" bIns="144000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Why there is a large hierarchy between masses for neutrinos and charged leptons?</a:t>
            </a:r>
          </a:p>
        </p:txBody>
      </p:sp>
      <p:sp>
        <p:nvSpPr>
          <p:cNvPr id="24" name="下矢印 23"/>
          <p:cNvSpPr/>
          <p:nvPr/>
        </p:nvSpPr>
        <p:spPr>
          <a:xfrm>
            <a:off x="3303618" y="3107096"/>
            <a:ext cx="2318530" cy="1305310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23528" y="4672887"/>
            <a:ext cx="8483227" cy="855958"/>
          </a:xfrm>
          <a:prstGeom prst="rect">
            <a:avLst/>
          </a:prstGeom>
          <a:solidFill>
            <a:srgbClr val="FF0066"/>
          </a:solidFill>
          <a:ln w="25400">
            <a:noFill/>
          </a:ln>
        </p:spPr>
        <p:txBody>
          <a:bodyPr wrap="square" lIns="144000" tIns="216000" rIns="144000" bIns="144000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Number of triplet VEV is different. </a:t>
            </a:r>
          </a:p>
        </p:txBody>
      </p:sp>
    </p:spTree>
    <p:extLst>
      <p:ext uri="{BB962C8B-B14F-4D97-AF65-F5344CB8AC3E}">
        <p14:creationId xmlns:p14="http://schemas.microsoft.com/office/powerpoint/2010/main" val="94539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 txBox="1">
            <a:spLocks/>
          </p:cNvSpPr>
          <p:nvPr/>
        </p:nvSpPr>
        <p:spPr>
          <a:xfrm>
            <a:off x="0" y="-27384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Model</a:t>
            </a:r>
            <a:endParaRPr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51520" y="1196752"/>
            <a:ext cx="7992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8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Symmetry</a:t>
            </a:r>
            <a:r>
              <a:rPr lang="en-US" altLang="ja-JP" sz="24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SU(3)</a:t>
            </a:r>
            <a:r>
              <a:rPr lang="en-US" altLang="ja-JP" sz="2400" baseline="-25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</a:t>
            </a:r>
            <a:r>
              <a:rPr lang="en-US" altLang="ja-JP" sz="24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×SU(2)</a:t>
            </a:r>
            <a:r>
              <a:rPr lang="en-US" altLang="ja-JP" sz="2400" baseline="-25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</a:t>
            </a:r>
            <a:r>
              <a:rPr lang="en-US" altLang="ja-JP" sz="24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×U(1)</a:t>
            </a:r>
            <a:r>
              <a:rPr lang="en-US" altLang="ja-JP" sz="2400" baseline="-250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400" baseline="-25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Y</a:t>
            </a:r>
            <a:r>
              <a:rPr lang="en-US" altLang="ja-JP" sz="2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×Z</a:t>
            </a:r>
            <a:r>
              <a:rPr lang="en-US" altLang="ja-JP" sz="2400" baseline="-25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en-US" altLang="ja-JP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(unbroken</a:t>
            </a:r>
            <a:r>
              <a:rPr lang="en-US" altLang="ja-JP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en-US" altLang="ja-JP" sz="2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×Z</a:t>
            </a:r>
            <a:r>
              <a:rPr lang="en-US" altLang="ja-JP" sz="2400" baseline="-25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endParaRPr lang="en-US" altLang="ja-JP" sz="2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51520" y="2780928"/>
            <a:ext cx="5688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8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Particle Content </a:t>
            </a:r>
            <a:r>
              <a:rPr lang="en-US" altLang="ja-JP" sz="2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Z</a:t>
            </a:r>
            <a:r>
              <a:rPr lang="en-US" altLang="ja-JP" sz="2000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-even, </a:t>
            </a:r>
            <a:r>
              <a:rPr lang="en-US" altLang="ja-JP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Z</a:t>
            </a:r>
            <a:r>
              <a:rPr lang="en-US" altLang="ja-JP" sz="2000" baseline="-25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en-US" altLang="ja-JP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-odd</a:t>
            </a:r>
            <a:r>
              <a:rPr lang="en-US" altLang="ja-JP" sz="2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):</a:t>
            </a:r>
            <a:endParaRPr lang="en-US" altLang="ja-JP" sz="2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68144" y="2082334"/>
            <a:ext cx="32693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 forbid the tree level masses</a:t>
            </a:r>
            <a:endParaRPr kumimoji="1" lang="ja-JP" altLang="en-US" sz="16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55776" y="1988840"/>
            <a:ext cx="29185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 close the loop </a:t>
            </a:r>
            <a:r>
              <a:rPr lang="en-US" altLang="ja-JP" sz="1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diagram </a:t>
            </a:r>
          </a:p>
          <a:p>
            <a:r>
              <a:rPr lang="en-US" altLang="ja-JP" sz="1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+ Stability of DM candidate</a:t>
            </a:r>
            <a:endParaRPr lang="en-US" altLang="ja-JP" sz="16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32" name="直線矢印コネクタ 31"/>
          <p:cNvCxnSpPr/>
          <p:nvPr/>
        </p:nvCxnSpPr>
        <p:spPr>
          <a:xfrm>
            <a:off x="7820744" y="1844824"/>
            <a:ext cx="351656" cy="1869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1352539" y="3569009"/>
            <a:ext cx="7467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Φ   Δ</a:t>
            </a:r>
            <a:r>
              <a:rPr kumimoji="1" lang="en-US" altLang="ja-JP" sz="2400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Δ</a:t>
            </a:r>
            <a:r>
              <a:rPr kumimoji="1" lang="en-US" altLang="ja-JP" sz="2400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en-US" altLang="ja-JP" sz="2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Φ</a:t>
            </a:r>
            <a:r>
              <a:rPr lang="en-US" altLang="ja-JP" sz="2400" baseline="-25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3/2</a:t>
            </a:r>
            <a:r>
              <a:rPr lang="en-US" altLang="ja-JP" sz="2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η    S      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</a:t>
            </a:r>
            <a:r>
              <a:rPr lang="en-US" altLang="ja-JP" sz="2400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(e</a:t>
            </a:r>
            <a:r>
              <a:rPr lang="en-US" altLang="ja-JP" sz="2400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</a:t>
            </a:r>
            <a:r>
              <a:rPr lang="en-US" altLang="ja-JP" sz="24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μ</a:t>
            </a:r>
            <a:r>
              <a:rPr lang="en-US" altLang="ja-JP" sz="2400" baseline="-250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  </a:t>
            </a:r>
            <a:r>
              <a:rPr lang="en-US" altLang="ja-JP" sz="24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τ</a:t>
            </a:r>
            <a:r>
              <a:rPr lang="en-US" altLang="ja-JP" sz="2400" baseline="-250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</a:t>
            </a:r>
            <a:r>
              <a:rPr lang="en-US" altLang="ja-JP" sz="2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α</a:t>
            </a:r>
            <a:endParaRPr kumimoji="1" lang="ja-JP" altLang="en-US" sz="2400" baseline="30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36" name="直線コネクタ 35"/>
          <p:cNvCxnSpPr/>
          <p:nvPr/>
        </p:nvCxnSpPr>
        <p:spPr>
          <a:xfrm>
            <a:off x="387891" y="4067780"/>
            <a:ext cx="828856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1323995" y="3501008"/>
            <a:ext cx="0" cy="2376264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323528" y="4203839"/>
            <a:ext cx="101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SU(2)</a:t>
            </a:r>
            <a:r>
              <a:rPr kumimoji="1" lang="en-US" altLang="ja-JP" sz="2000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</a:t>
            </a:r>
            <a:endParaRPr kumimoji="1" lang="ja-JP" altLang="en-US" sz="2000" baseline="-25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46" name="直線コネクタ 45"/>
          <p:cNvCxnSpPr/>
          <p:nvPr/>
        </p:nvCxnSpPr>
        <p:spPr>
          <a:xfrm>
            <a:off x="387891" y="4643844"/>
            <a:ext cx="828856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384568" y="4787860"/>
            <a:ext cx="862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U(1)</a:t>
            </a:r>
            <a:r>
              <a:rPr lang="en-US" altLang="ja-JP" sz="2000" baseline="-25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Y</a:t>
            </a:r>
            <a:endParaRPr kumimoji="1" lang="ja-JP" altLang="en-US" sz="2000" baseline="-25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396003" y="4171726"/>
            <a:ext cx="7273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2     3     3       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2        2     1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kumimoji="1"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2        1           1    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 </a:t>
            </a:r>
            <a:endParaRPr kumimoji="1" lang="ja-JP" altLang="en-US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323995" y="4787860"/>
            <a:ext cx="7558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1/2   0    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      </a:t>
            </a:r>
            <a:r>
              <a:rPr lang="en-US" altLang="ja-JP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3/2    1/2    0      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-1/2    -1          -1   </a:t>
            </a:r>
            <a:r>
              <a:rPr lang="en-US" altLang="ja-JP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-1 </a:t>
            </a:r>
            <a:endParaRPr kumimoji="1" lang="ja-JP" altLang="en-US" sz="2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56" name="直線矢印コネクタ 55"/>
          <p:cNvCxnSpPr/>
          <p:nvPr/>
        </p:nvCxnSpPr>
        <p:spPr>
          <a:xfrm flipH="1">
            <a:off x="5401852" y="1873860"/>
            <a:ext cx="394284" cy="2084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左中かっこ 52"/>
          <p:cNvSpPr/>
          <p:nvPr/>
        </p:nvSpPr>
        <p:spPr>
          <a:xfrm rot="16200000">
            <a:off x="3241580" y="4097945"/>
            <a:ext cx="452952" cy="3867592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4" name="直線コネクタ 63"/>
          <p:cNvCxnSpPr/>
          <p:nvPr/>
        </p:nvCxnSpPr>
        <p:spPr>
          <a:xfrm>
            <a:off x="387891" y="5301208"/>
            <a:ext cx="828856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/>
          <p:cNvSpPr txBox="1"/>
          <p:nvPr/>
        </p:nvSpPr>
        <p:spPr>
          <a:xfrm>
            <a:off x="578787" y="5477162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Z</a:t>
            </a:r>
            <a:r>
              <a:rPr lang="en-US" altLang="ja-JP" sz="2000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endParaRPr kumimoji="1" lang="ja-JP" altLang="en-US" sz="2000" baseline="-25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466944" y="5445224"/>
            <a:ext cx="7358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</a:t>
            </a: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-1    -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     </a:t>
            </a:r>
            <a:r>
              <a:rPr lang="en-US" altLang="ja-JP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       1     -</a:t>
            </a:r>
            <a:r>
              <a:rPr lang="en-US" altLang="ja-JP" sz="2000" dirty="0" err="1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</a:t>
            </a:r>
            <a:r>
              <a:rPr lang="en-US" altLang="ja-JP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</a:t>
            </a: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    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-</a:t>
            </a: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+</a:t>
            </a: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r>
              <a:rPr lang="en-US" altLang="ja-JP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endParaRPr kumimoji="1" lang="ja-JP" altLang="en-US" sz="2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68" name="直線コネクタ 67"/>
          <p:cNvCxnSpPr/>
          <p:nvPr/>
        </p:nvCxnSpPr>
        <p:spPr>
          <a:xfrm>
            <a:off x="5572467" y="3501008"/>
            <a:ext cx="0" cy="2376264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左中かっこ 75"/>
          <p:cNvSpPr/>
          <p:nvPr/>
        </p:nvSpPr>
        <p:spPr>
          <a:xfrm rot="16200000">
            <a:off x="6999157" y="4602244"/>
            <a:ext cx="452952" cy="2858994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2555776" y="6381328"/>
            <a:ext cx="1909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Scalar bosons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6660232" y="6372036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Leptons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3C-2405-443E-BA2A-1A9F74334C3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78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 txBox="1">
            <a:spLocks/>
          </p:cNvSpPr>
          <p:nvPr/>
        </p:nvSpPr>
        <p:spPr>
          <a:xfrm>
            <a:off x="0" y="-27384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Model</a:t>
            </a:r>
            <a:endParaRPr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251520" y="2780928"/>
            <a:ext cx="8630954" cy="3096344"/>
            <a:chOff x="251520" y="2780928"/>
            <a:chExt cx="8630954" cy="3096344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251520" y="2780928"/>
              <a:ext cx="8630954" cy="3096344"/>
              <a:chOff x="251520" y="2780928"/>
              <a:chExt cx="8630954" cy="3096344"/>
            </a:xfrm>
          </p:grpSpPr>
          <p:sp>
            <p:nvSpPr>
              <p:cNvPr id="45" name="テキスト ボックス 44"/>
              <p:cNvSpPr txBox="1"/>
              <p:nvPr/>
            </p:nvSpPr>
            <p:spPr>
              <a:xfrm>
                <a:off x="251520" y="2780928"/>
                <a:ext cx="568863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ja-JP" sz="2800" dirty="0" smtClean="0">
                    <a:solidFill>
                      <a:schemeClr val="tx2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Particle Content </a:t>
                </a:r>
                <a:r>
                  <a:rPr lang="en-US" altLang="ja-JP" sz="2000" dirty="0" smtClean="0">
                    <a:solidFill>
                      <a:schemeClr val="tx2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(</a:t>
                </a:r>
                <a:r>
                  <a:rPr lang="en-US" altLang="ja-JP" sz="20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Z</a:t>
                </a:r>
                <a:r>
                  <a:rPr lang="en-US" altLang="ja-JP" sz="2000" baseline="-250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2</a:t>
                </a:r>
                <a:r>
                  <a:rPr lang="en-US" altLang="ja-JP" sz="20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-even, </a:t>
                </a:r>
                <a:r>
                  <a:rPr lang="en-US" altLang="ja-JP" sz="2000" dirty="0" smtClean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Z</a:t>
                </a:r>
                <a:r>
                  <a:rPr lang="en-US" altLang="ja-JP" sz="2000" baseline="-25000" dirty="0" smtClean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2</a:t>
                </a:r>
                <a:r>
                  <a:rPr lang="en-US" altLang="ja-JP" sz="2000" dirty="0" smtClean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-odd</a:t>
                </a:r>
                <a:r>
                  <a:rPr lang="en-US" altLang="ja-JP" sz="2000" dirty="0" smtClean="0">
                    <a:solidFill>
                      <a:schemeClr val="tx2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):</a:t>
                </a:r>
                <a:endParaRPr lang="en-US" altLang="ja-JP" sz="24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1352539" y="3569009"/>
                <a:ext cx="74679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Φ   Δ</a:t>
                </a:r>
                <a:r>
                  <a:rPr kumimoji="1" lang="en-US" altLang="ja-JP" sz="2400" baseline="-250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0</a:t>
                </a:r>
                <a:r>
                  <a:rPr kumimoji="1" lang="en-US" altLang="ja-JP" sz="24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 Δ</a:t>
                </a:r>
                <a:r>
                  <a:rPr kumimoji="1" lang="en-US" altLang="ja-JP" sz="2400" baseline="-250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1</a:t>
                </a:r>
                <a:r>
                  <a:rPr lang="en-US" altLang="ja-JP" sz="2400" dirty="0" smtClean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  Φ</a:t>
                </a:r>
                <a:r>
                  <a:rPr lang="en-US" altLang="ja-JP" sz="2400" baseline="-25000" dirty="0" smtClean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3/2</a:t>
                </a:r>
                <a:r>
                  <a:rPr lang="en-US" altLang="ja-JP" sz="2400" dirty="0" smtClean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 η    S      </a:t>
                </a:r>
                <a:r>
                  <a:rPr lang="en-US" altLang="ja-JP" sz="24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L</a:t>
                </a:r>
                <a:r>
                  <a:rPr lang="en-US" altLang="ja-JP" sz="2400" baseline="300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i</a:t>
                </a:r>
                <a:r>
                  <a:rPr lang="en-US" altLang="ja-JP" sz="24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  (e</a:t>
                </a:r>
                <a:r>
                  <a:rPr lang="en-US" altLang="ja-JP" sz="2400" baseline="-250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R</a:t>
                </a:r>
                <a:r>
                  <a:rPr lang="en-US" altLang="ja-JP" sz="24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, </a:t>
                </a:r>
                <a:r>
                  <a:rPr lang="en-US" altLang="ja-JP" sz="2400" dirty="0" err="1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μ</a:t>
                </a:r>
                <a:r>
                  <a:rPr lang="en-US" altLang="ja-JP" sz="2400" baseline="-25000" dirty="0" err="1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R</a:t>
                </a:r>
                <a:r>
                  <a:rPr lang="en-US" altLang="ja-JP" sz="24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)  </a:t>
                </a:r>
                <a:r>
                  <a:rPr lang="en-US" altLang="ja-JP" sz="2400" dirty="0" err="1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τ</a:t>
                </a:r>
                <a:r>
                  <a:rPr lang="en-US" altLang="ja-JP" sz="2400" baseline="-25000" dirty="0" err="1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R</a:t>
                </a:r>
                <a:r>
                  <a:rPr lang="ja-JP" altLang="en-US" sz="24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 </a:t>
                </a:r>
                <a:r>
                  <a:rPr lang="en-US" altLang="ja-JP" sz="2400" dirty="0" smtClean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E</a:t>
                </a:r>
                <a:r>
                  <a:rPr lang="en-US" altLang="ja-JP" sz="2400" baseline="30000" dirty="0" smtClean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α</a:t>
                </a:r>
                <a:endParaRPr kumimoji="1" lang="ja-JP" altLang="en-US" sz="2400" baseline="30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cxnSp>
            <p:nvCxnSpPr>
              <p:cNvPr id="51" name="直線コネクタ 50"/>
              <p:cNvCxnSpPr/>
              <p:nvPr/>
            </p:nvCxnSpPr>
            <p:spPr>
              <a:xfrm>
                <a:off x="387891" y="4067780"/>
                <a:ext cx="8288565" cy="0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>
              <a:xfrm>
                <a:off x="1323995" y="3501008"/>
                <a:ext cx="0" cy="2376264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テキスト ボックス 53"/>
              <p:cNvSpPr txBox="1"/>
              <p:nvPr/>
            </p:nvSpPr>
            <p:spPr>
              <a:xfrm>
                <a:off x="323528" y="4203839"/>
                <a:ext cx="10134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SU(2)</a:t>
                </a:r>
                <a:r>
                  <a:rPr kumimoji="1" lang="en-US" altLang="ja-JP" sz="2000" baseline="-250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L</a:t>
                </a:r>
                <a:endParaRPr kumimoji="1" lang="ja-JP" altLang="en-US" sz="2000" baseline="-25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cxnSp>
            <p:nvCxnSpPr>
              <p:cNvPr id="55" name="直線コネクタ 54"/>
              <p:cNvCxnSpPr/>
              <p:nvPr/>
            </p:nvCxnSpPr>
            <p:spPr>
              <a:xfrm>
                <a:off x="387891" y="4643844"/>
                <a:ext cx="8288565" cy="0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テキスト ボックス 56"/>
              <p:cNvSpPr txBox="1"/>
              <p:nvPr/>
            </p:nvSpPr>
            <p:spPr>
              <a:xfrm>
                <a:off x="384568" y="4787860"/>
                <a:ext cx="8627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U(1)</a:t>
                </a:r>
                <a:r>
                  <a:rPr lang="en-US" altLang="ja-JP" sz="2000" baseline="-25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Y</a:t>
                </a:r>
                <a:endParaRPr kumimoji="1" lang="ja-JP" altLang="en-US" sz="2000" baseline="-25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58" name="テキスト ボックス 57"/>
              <p:cNvSpPr txBox="1"/>
              <p:nvPr/>
            </p:nvSpPr>
            <p:spPr>
              <a:xfrm>
                <a:off x="1396003" y="4171726"/>
                <a:ext cx="72731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2     3     3       </a:t>
                </a:r>
                <a:r>
                  <a:rPr kumimoji="1" lang="en-US" altLang="ja-JP" sz="2000" b="1" dirty="0" smtClean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2        2     1</a:t>
                </a:r>
                <a:r>
                  <a:rPr kumimoji="1" lang="ja-JP" altLang="en-US" sz="2000" b="1" dirty="0" smtClean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　　　</a:t>
                </a:r>
                <a:r>
                  <a:rPr kumimoji="1" lang="en-US" altLang="ja-JP" sz="2000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2        1           1    </a:t>
                </a:r>
                <a:r>
                  <a:rPr kumimoji="1" lang="en-US" altLang="ja-JP" sz="2000" b="1" dirty="0" smtClean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1 </a:t>
                </a:r>
                <a:endParaRPr kumimoji="1" lang="ja-JP" altLang="en-US" sz="20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59" name="テキスト ボックス 58"/>
              <p:cNvSpPr txBox="1"/>
              <p:nvPr/>
            </p:nvSpPr>
            <p:spPr>
              <a:xfrm>
                <a:off x="1323995" y="4787860"/>
                <a:ext cx="75584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1/2   0     </a:t>
                </a:r>
                <a:r>
                  <a:rPr lang="en-US" altLang="ja-JP" sz="20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1      </a:t>
                </a:r>
                <a:r>
                  <a:rPr lang="en-US" altLang="ja-JP" sz="2000" dirty="0" smtClean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3/2    1/2    0       </a:t>
                </a:r>
                <a:r>
                  <a:rPr lang="en-US" altLang="ja-JP" sz="20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-1/2    -1          -1   </a:t>
                </a:r>
                <a:r>
                  <a:rPr lang="en-US" altLang="ja-JP" sz="2000" dirty="0" smtClean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-1 </a:t>
                </a:r>
                <a:endParaRPr kumimoji="1" lang="ja-JP" altLang="en-US" sz="20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cxnSp>
            <p:nvCxnSpPr>
              <p:cNvPr id="60" name="直線コネクタ 59"/>
              <p:cNvCxnSpPr/>
              <p:nvPr/>
            </p:nvCxnSpPr>
            <p:spPr>
              <a:xfrm>
                <a:off x="387891" y="5301208"/>
                <a:ext cx="8288565" cy="0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テキスト ボックス 60"/>
              <p:cNvSpPr txBox="1"/>
              <p:nvPr/>
            </p:nvSpPr>
            <p:spPr>
              <a:xfrm>
                <a:off x="578787" y="5477162"/>
                <a:ext cx="4571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Z</a:t>
                </a:r>
                <a:r>
                  <a:rPr lang="en-US" altLang="ja-JP" sz="2000" baseline="-250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4</a:t>
                </a:r>
                <a:endParaRPr kumimoji="1" lang="ja-JP" altLang="en-US" sz="2000" baseline="-25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cxnSp>
            <p:nvCxnSpPr>
              <p:cNvPr id="63" name="直線コネクタ 62"/>
              <p:cNvCxnSpPr/>
              <p:nvPr/>
            </p:nvCxnSpPr>
            <p:spPr>
              <a:xfrm>
                <a:off x="5572467" y="3501008"/>
                <a:ext cx="0" cy="2376264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テキスト ボックス 17"/>
            <p:cNvSpPr txBox="1"/>
            <p:nvPr/>
          </p:nvSpPr>
          <p:spPr>
            <a:xfrm>
              <a:off x="1466944" y="5445224"/>
              <a:ext cx="73581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-</a:t>
              </a:r>
              <a:r>
                <a:rPr lang="en-US" altLang="ja-JP" sz="2000" dirty="0" err="1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i</a:t>
              </a:r>
              <a:r>
                <a:rPr kumimoji="1"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    -1    -</a:t>
              </a: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     </a:t>
              </a:r>
              <a:r>
                <a:rPr lang="en-US" altLang="ja-JP" sz="20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       1     -</a:t>
              </a:r>
              <a:r>
                <a:rPr lang="en-US" altLang="ja-JP" sz="2000" dirty="0" err="1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i</a:t>
              </a:r>
              <a:r>
                <a:rPr lang="en-US" altLang="ja-JP" sz="20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      </a:t>
              </a:r>
              <a:r>
                <a:rPr lang="en-US" altLang="ja-JP" sz="20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</a:t>
              </a:r>
              <a:r>
                <a:rPr lang="en-US" altLang="ja-JP" sz="20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 </a:t>
              </a: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    </a:t>
              </a:r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</a:t>
              </a: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 -</a:t>
              </a:r>
              <a:r>
                <a:rPr lang="en-US" altLang="ja-JP" sz="2000" dirty="0" err="1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i</a:t>
              </a: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         +</a:t>
              </a:r>
              <a:r>
                <a:rPr lang="en-US" altLang="ja-JP" sz="2000" dirty="0" err="1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i</a:t>
              </a: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   </a:t>
              </a:r>
              <a:r>
                <a:rPr lang="en-US" altLang="ja-JP" sz="20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</a:t>
              </a:r>
              <a:endParaRPr kumimoji="1"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3C-2405-443E-BA2A-1A9F74334C3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68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022E-16 L 0.00069 -0.225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角丸四角形 30"/>
          <p:cNvSpPr/>
          <p:nvPr/>
        </p:nvSpPr>
        <p:spPr>
          <a:xfrm>
            <a:off x="5644475" y="1916832"/>
            <a:ext cx="1951861" cy="244827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1403648" y="1916832"/>
            <a:ext cx="504056" cy="244827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0" y="-27384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Model</a:t>
            </a:r>
            <a:endParaRPr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251520" y="1196752"/>
            <a:ext cx="8630954" cy="3096344"/>
            <a:chOff x="251520" y="2780928"/>
            <a:chExt cx="8630954" cy="3096344"/>
          </a:xfrm>
        </p:grpSpPr>
        <p:sp>
          <p:nvSpPr>
            <p:cNvPr id="29" name="テキスト ボックス 28"/>
            <p:cNvSpPr txBox="1"/>
            <p:nvPr/>
          </p:nvSpPr>
          <p:spPr>
            <a:xfrm>
              <a:off x="251520" y="2780928"/>
              <a:ext cx="568863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ja-JP" sz="2800" dirty="0" smtClean="0">
                  <a:solidFill>
                    <a:schemeClr val="tx2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Particle Content </a:t>
              </a:r>
              <a:r>
                <a:rPr lang="en-US" altLang="ja-JP" sz="2000" dirty="0" smtClean="0">
                  <a:solidFill>
                    <a:schemeClr val="tx2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(</a:t>
              </a: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Z</a:t>
              </a:r>
              <a:r>
                <a:rPr lang="en-US" altLang="ja-JP" sz="2000" baseline="-25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</a:t>
              </a: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-even, </a:t>
              </a:r>
              <a:r>
                <a:rPr lang="en-US" altLang="ja-JP" sz="20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Z</a:t>
              </a:r>
              <a:r>
                <a:rPr lang="en-US" altLang="ja-JP" sz="2000" baseline="-250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</a:t>
              </a:r>
              <a:r>
                <a:rPr lang="en-US" altLang="ja-JP" sz="20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-odd</a:t>
              </a:r>
              <a:r>
                <a:rPr lang="en-US" altLang="ja-JP" sz="2000" dirty="0" smtClean="0">
                  <a:solidFill>
                    <a:schemeClr val="tx2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):</a:t>
              </a:r>
              <a:endParaRPr lang="en-US" altLang="ja-JP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1352539" y="3569009"/>
              <a:ext cx="74679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Φ   Δ</a:t>
              </a:r>
              <a:r>
                <a:rPr kumimoji="1" lang="en-US" altLang="ja-JP" sz="2400" baseline="-25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0</a:t>
              </a:r>
              <a:r>
                <a:rPr kumimoji="1"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  Δ</a:t>
              </a:r>
              <a:r>
                <a:rPr kumimoji="1" lang="en-US" altLang="ja-JP" sz="2400" baseline="-25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</a:t>
              </a:r>
              <a:r>
                <a:rPr lang="en-US" altLang="ja-JP" sz="24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   Φ</a:t>
              </a:r>
              <a:r>
                <a:rPr lang="en-US" altLang="ja-JP" sz="2400" baseline="-250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3/2</a:t>
              </a:r>
              <a:r>
                <a:rPr lang="en-US" altLang="ja-JP" sz="24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  η    S      </a:t>
              </a:r>
              <a:r>
                <a:rPr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L</a:t>
              </a:r>
              <a:r>
                <a:rPr lang="en-US" altLang="ja-JP" sz="2400" baseline="30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i</a:t>
              </a:r>
              <a:r>
                <a:rPr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   (e</a:t>
              </a:r>
              <a:r>
                <a:rPr lang="en-US" altLang="ja-JP" sz="2400" baseline="-25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R</a:t>
              </a:r>
              <a:r>
                <a:rPr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, </a:t>
              </a:r>
              <a:r>
                <a:rPr lang="en-US" altLang="ja-JP" sz="2400" dirty="0" err="1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μ</a:t>
              </a:r>
              <a:r>
                <a:rPr lang="en-US" altLang="ja-JP" sz="2400" baseline="-25000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R</a:t>
              </a:r>
              <a:r>
                <a:rPr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)  </a:t>
              </a:r>
              <a:r>
                <a:rPr lang="en-US" altLang="ja-JP" sz="2400" dirty="0" err="1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τ</a:t>
              </a:r>
              <a:r>
                <a:rPr lang="en-US" altLang="ja-JP" sz="2400" baseline="-25000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R</a:t>
              </a:r>
              <a:r>
                <a:rPr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  </a:t>
              </a:r>
              <a:r>
                <a:rPr lang="en-US" altLang="ja-JP" sz="24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E</a:t>
              </a:r>
              <a:r>
                <a:rPr lang="en-US" altLang="ja-JP" sz="2400" baseline="300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α</a:t>
              </a:r>
              <a:endParaRPr kumimoji="1" lang="ja-JP" altLang="en-US" sz="2400" baseline="30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cxnSp>
          <p:nvCxnSpPr>
            <p:cNvPr id="36" name="直線コネクタ 35"/>
            <p:cNvCxnSpPr/>
            <p:nvPr/>
          </p:nvCxnSpPr>
          <p:spPr>
            <a:xfrm>
              <a:off x="387891" y="4067780"/>
              <a:ext cx="8288565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>
              <a:off x="1323995" y="3501008"/>
              <a:ext cx="0" cy="2376264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テキスト ボックス 38"/>
            <p:cNvSpPr txBox="1"/>
            <p:nvPr/>
          </p:nvSpPr>
          <p:spPr>
            <a:xfrm>
              <a:off x="323528" y="4203839"/>
              <a:ext cx="10134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SU(2)</a:t>
              </a:r>
              <a:r>
                <a:rPr kumimoji="1" lang="en-US" altLang="ja-JP" sz="2000" baseline="-25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L</a:t>
              </a:r>
              <a:endParaRPr kumimoji="1" lang="ja-JP" altLang="en-US" sz="2000" baseline="-25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cxnSp>
          <p:nvCxnSpPr>
            <p:cNvPr id="46" name="直線コネクタ 45"/>
            <p:cNvCxnSpPr/>
            <p:nvPr/>
          </p:nvCxnSpPr>
          <p:spPr>
            <a:xfrm>
              <a:off x="387891" y="4643844"/>
              <a:ext cx="8288565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46"/>
            <p:cNvSpPr txBox="1"/>
            <p:nvPr/>
          </p:nvSpPr>
          <p:spPr>
            <a:xfrm>
              <a:off x="384568" y="4787860"/>
              <a:ext cx="8627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U(1)</a:t>
              </a:r>
              <a:r>
                <a:rPr lang="en-US" altLang="ja-JP" sz="2000" baseline="-25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Y</a:t>
              </a:r>
              <a:endParaRPr kumimoji="1" lang="ja-JP" altLang="en-US" sz="2000" baseline="-25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1396003" y="4171726"/>
              <a:ext cx="72731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2     3     3       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2        2     1</a:t>
              </a:r>
              <a:r>
                <a:rPr kumimoji="1" lang="ja-JP" altLang="en-US" sz="2000" b="1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　　</a:t>
              </a:r>
              <a:r>
                <a:rPr kumimoji="1" lang="en-US" altLang="ja-JP" sz="2000" b="1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2        1           1    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 </a:t>
              </a:r>
              <a:endParaRPr kumimoji="1"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1323995" y="4787860"/>
              <a:ext cx="75584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1/2   0     </a:t>
              </a: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      </a:t>
              </a:r>
              <a:r>
                <a:rPr lang="en-US" altLang="ja-JP" sz="20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3/2    1/2    0       </a:t>
              </a: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-1/2    -1          -1   </a:t>
              </a:r>
              <a:r>
                <a:rPr lang="en-US" altLang="ja-JP" sz="20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-1 </a:t>
              </a:r>
              <a:endParaRPr kumimoji="1"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cxnSp>
          <p:nvCxnSpPr>
            <p:cNvPr id="64" name="直線コネクタ 63"/>
            <p:cNvCxnSpPr/>
            <p:nvPr/>
          </p:nvCxnSpPr>
          <p:spPr>
            <a:xfrm>
              <a:off x="387891" y="5301208"/>
              <a:ext cx="8288565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テキスト ボックス 65"/>
            <p:cNvSpPr txBox="1"/>
            <p:nvPr/>
          </p:nvSpPr>
          <p:spPr>
            <a:xfrm>
              <a:off x="578787" y="5477162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Z</a:t>
              </a:r>
              <a:r>
                <a:rPr lang="en-US" altLang="ja-JP" sz="2000" baseline="-25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4</a:t>
              </a:r>
              <a:endParaRPr kumimoji="1" lang="ja-JP" altLang="en-US" sz="2000" baseline="-25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cxnSp>
          <p:nvCxnSpPr>
            <p:cNvPr id="68" name="直線コネクタ 67"/>
            <p:cNvCxnSpPr/>
            <p:nvPr/>
          </p:nvCxnSpPr>
          <p:spPr>
            <a:xfrm>
              <a:off x="5572467" y="3501008"/>
              <a:ext cx="0" cy="2376264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線コネクタ 8"/>
          <p:cNvCxnSpPr/>
          <p:nvPr/>
        </p:nvCxnSpPr>
        <p:spPr>
          <a:xfrm>
            <a:off x="3491880" y="4625516"/>
            <a:ext cx="441983" cy="93610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H="1">
            <a:off x="3491880" y="5561620"/>
            <a:ext cx="442543" cy="96372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3933863" y="5561620"/>
            <a:ext cx="1098712" cy="0"/>
          </a:xfrm>
          <a:prstGeom prst="line">
            <a:avLst/>
          </a:prstGeom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禁止 15"/>
          <p:cNvSpPr/>
          <p:nvPr/>
        </p:nvSpPr>
        <p:spPr>
          <a:xfrm>
            <a:off x="3199519" y="4877544"/>
            <a:ext cx="1468687" cy="1368152"/>
          </a:xfrm>
          <a:prstGeom prst="noSmoking">
            <a:avLst/>
          </a:prstGeom>
          <a:solidFill>
            <a:srgbClr val="FF006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725323" y="4477434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μ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725323" y="627970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μ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029579" y="5343599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Φ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466944" y="3861048"/>
            <a:ext cx="7358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</a:t>
            </a: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-1    -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     </a:t>
            </a:r>
            <a:r>
              <a:rPr lang="en-US" altLang="ja-JP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       1     -</a:t>
            </a:r>
            <a:r>
              <a:rPr lang="en-US" altLang="ja-JP" sz="2000" dirty="0" err="1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</a:t>
            </a:r>
            <a:r>
              <a:rPr lang="en-US" altLang="ja-JP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</a:t>
            </a: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    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-</a:t>
            </a: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+</a:t>
            </a: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r>
              <a:rPr lang="en-US" altLang="ja-JP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endParaRPr kumimoji="1" lang="ja-JP" altLang="en-US" sz="2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3C-2405-443E-BA2A-1A9F74334C31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246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角丸四角形 30"/>
          <p:cNvSpPr/>
          <p:nvPr/>
        </p:nvSpPr>
        <p:spPr>
          <a:xfrm>
            <a:off x="5644475" y="1916832"/>
            <a:ext cx="583709" cy="244827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483767" y="1916832"/>
            <a:ext cx="624833" cy="244827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0" y="-27384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Model</a:t>
            </a:r>
            <a:endParaRPr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251520" y="1196752"/>
            <a:ext cx="8630954" cy="3096344"/>
            <a:chOff x="251520" y="2780928"/>
            <a:chExt cx="8630954" cy="3096344"/>
          </a:xfrm>
        </p:grpSpPr>
        <p:sp>
          <p:nvSpPr>
            <p:cNvPr id="29" name="テキスト ボックス 28"/>
            <p:cNvSpPr txBox="1"/>
            <p:nvPr/>
          </p:nvSpPr>
          <p:spPr>
            <a:xfrm>
              <a:off x="251520" y="2780928"/>
              <a:ext cx="568863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ja-JP" sz="2800" dirty="0" smtClean="0">
                  <a:solidFill>
                    <a:schemeClr val="tx2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Particle Content </a:t>
              </a:r>
              <a:r>
                <a:rPr lang="en-US" altLang="ja-JP" sz="2000" dirty="0" smtClean="0">
                  <a:solidFill>
                    <a:schemeClr val="tx2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(</a:t>
              </a: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Z</a:t>
              </a:r>
              <a:r>
                <a:rPr lang="en-US" altLang="ja-JP" sz="2000" baseline="-25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</a:t>
              </a: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-even, </a:t>
              </a:r>
              <a:r>
                <a:rPr lang="en-US" altLang="ja-JP" sz="20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Z</a:t>
              </a:r>
              <a:r>
                <a:rPr lang="en-US" altLang="ja-JP" sz="2000" baseline="-250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</a:t>
              </a:r>
              <a:r>
                <a:rPr lang="en-US" altLang="ja-JP" sz="20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-odd</a:t>
              </a:r>
              <a:r>
                <a:rPr lang="en-US" altLang="ja-JP" sz="2000" dirty="0" smtClean="0">
                  <a:solidFill>
                    <a:schemeClr val="tx2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):</a:t>
              </a:r>
              <a:endParaRPr lang="en-US" altLang="ja-JP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1352539" y="3569009"/>
              <a:ext cx="74679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Φ   Δ</a:t>
              </a:r>
              <a:r>
                <a:rPr kumimoji="1" lang="en-US" altLang="ja-JP" sz="2400" baseline="-25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0</a:t>
              </a:r>
              <a:r>
                <a:rPr kumimoji="1"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  Δ</a:t>
              </a:r>
              <a:r>
                <a:rPr kumimoji="1" lang="en-US" altLang="ja-JP" sz="2400" baseline="-25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</a:t>
              </a:r>
              <a:r>
                <a:rPr lang="en-US" altLang="ja-JP" sz="24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   Φ</a:t>
              </a:r>
              <a:r>
                <a:rPr lang="en-US" altLang="ja-JP" sz="2400" baseline="-250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3/2</a:t>
              </a:r>
              <a:r>
                <a:rPr lang="en-US" altLang="ja-JP" sz="24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  η    S      </a:t>
              </a:r>
              <a:r>
                <a:rPr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L</a:t>
              </a:r>
              <a:r>
                <a:rPr lang="en-US" altLang="ja-JP" sz="2400" baseline="30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i</a:t>
              </a:r>
              <a:r>
                <a:rPr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   (e</a:t>
              </a:r>
              <a:r>
                <a:rPr lang="en-US" altLang="ja-JP" sz="2400" baseline="-25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R</a:t>
              </a:r>
              <a:r>
                <a:rPr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, </a:t>
              </a:r>
              <a:r>
                <a:rPr lang="en-US" altLang="ja-JP" sz="2400" dirty="0" err="1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μ</a:t>
              </a:r>
              <a:r>
                <a:rPr lang="en-US" altLang="ja-JP" sz="2400" baseline="-25000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R</a:t>
              </a:r>
              <a:r>
                <a:rPr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)  </a:t>
              </a:r>
              <a:r>
                <a:rPr lang="en-US" altLang="ja-JP" sz="2400" dirty="0" err="1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τ</a:t>
              </a:r>
              <a:r>
                <a:rPr lang="en-US" altLang="ja-JP" sz="2400" baseline="-25000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R</a:t>
              </a:r>
              <a:r>
                <a:rPr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  </a:t>
              </a:r>
              <a:r>
                <a:rPr lang="en-US" altLang="ja-JP" sz="24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E</a:t>
              </a:r>
              <a:r>
                <a:rPr lang="en-US" altLang="ja-JP" sz="2400" baseline="300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α</a:t>
              </a:r>
              <a:endParaRPr kumimoji="1" lang="ja-JP" altLang="en-US" sz="2400" baseline="30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cxnSp>
          <p:nvCxnSpPr>
            <p:cNvPr id="36" name="直線コネクタ 35"/>
            <p:cNvCxnSpPr/>
            <p:nvPr/>
          </p:nvCxnSpPr>
          <p:spPr>
            <a:xfrm>
              <a:off x="387891" y="4067780"/>
              <a:ext cx="8288565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>
              <a:off x="1323995" y="3501008"/>
              <a:ext cx="0" cy="2376264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テキスト ボックス 38"/>
            <p:cNvSpPr txBox="1"/>
            <p:nvPr/>
          </p:nvSpPr>
          <p:spPr>
            <a:xfrm>
              <a:off x="323528" y="4203839"/>
              <a:ext cx="10134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SU(2)</a:t>
              </a:r>
              <a:r>
                <a:rPr kumimoji="1" lang="en-US" altLang="ja-JP" sz="2000" baseline="-25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L</a:t>
              </a:r>
              <a:endParaRPr kumimoji="1" lang="ja-JP" altLang="en-US" sz="2000" baseline="-25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cxnSp>
          <p:nvCxnSpPr>
            <p:cNvPr id="46" name="直線コネクタ 45"/>
            <p:cNvCxnSpPr/>
            <p:nvPr/>
          </p:nvCxnSpPr>
          <p:spPr>
            <a:xfrm>
              <a:off x="387891" y="4643844"/>
              <a:ext cx="8288565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46"/>
            <p:cNvSpPr txBox="1"/>
            <p:nvPr/>
          </p:nvSpPr>
          <p:spPr>
            <a:xfrm>
              <a:off x="384568" y="4787860"/>
              <a:ext cx="8627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U(1)</a:t>
              </a:r>
              <a:r>
                <a:rPr lang="en-US" altLang="ja-JP" sz="2000" baseline="-25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Y</a:t>
              </a:r>
              <a:endParaRPr kumimoji="1" lang="ja-JP" altLang="en-US" sz="2000" baseline="-25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1396003" y="4171726"/>
              <a:ext cx="72731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2     3     3       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2        2     1</a:t>
              </a:r>
              <a:r>
                <a:rPr kumimoji="1" lang="ja-JP" altLang="en-US" sz="2000" b="1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　　</a:t>
              </a:r>
              <a:r>
                <a:rPr kumimoji="1" lang="en-US" altLang="ja-JP" sz="2000" b="1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2        1           1    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 </a:t>
              </a:r>
              <a:endParaRPr kumimoji="1"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1323995" y="4787860"/>
              <a:ext cx="75584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1/2   0     </a:t>
              </a: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      </a:t>
              </a:r>
              <a:r>
                <a:rPr lang="en-US" altLang="ja-JP" sz="20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3/2    1/2    0       </a:t>
              </a: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-1/2    -1          -1   </a:t>
              </a:r>
              <a:r>
                <a:rPr lang="en-US" altLang="ja-JP" sz="20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-1 </a:t>
              </a:r>
              <a:endParaRPr kumimoji="1"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cxnSp>
          <p:nvCxnSpPr>
            <p:cNvPr id="64" name="直線コネクタ 63"/>
            <p:cNvCxnSpPr/>
            <p:nvPr/>
          </p:nvCxnSpPr>
          <p:spPr>
            <a:xfrm>
              <a:off x="387891" y="5301208"/>
              <a:ext cx="8288565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テキスト ボックス 65"/>
            <p:cNvSpPr txBox="1"/>
            <p:nvPr/>
          </p:nvSpPr>
          <p:spPr>
            <a:xfrm>
              <a:off x="578787" y="5477162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Z</a:t>
              </a:r>
              <a:r>
                <a:rPr lang="en-US" altLang="ja-JP" sz="2000" baseline="-25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4</a:t>
              </a:r>
              <a:endParaRPr kumimoji="1" lang="ja-JP" altLang="en-US" sz="2000" baseline="-25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cxnSp>
          <p:nvCxnSpPr>
            <p:cNvPr id="68" name="直線コネクタ 67"/>
            <p:cNvCxnSpPr/>
            <p:nvPr/>
          </p:nvCxnSpPr>
          <p:spPr>
            <a:xfrm>
              <a:off x="5572467" y="3501008"/>
              <a:ext cx="0" cy="2376264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線コネクタ 8"/>
          <p:cNvCxnSpPr/>
          <p:nvPr/>
        </p:nvCxnSpPr>
        <p:spPr>
          <a:xfrm>
            <a:off x="3491880" y="4625516"/>
            <a:ext cx="441983" cy="93610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H="1">
            <a:off x="3491880" y="5561620"/>
            <a:ext cx="442543" cy="96372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3933863" y="5561620"/>
            <a:ext cx="1098712" cy="0"/>
          </a:xfrm>
          <a:prstGeom prst="line">
            <a:avLst/>
          </a:prstGeom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禁止 15"/>
          <p:cNvSpPr/>
          <p:nvPr/>
        </p:nvSpPr>
        <p:spPr>
          <a:xfrm>
            <a:off x="3199519" y="4877544"/>
            <a:ext cx="1468687" cy="1368152"/>
          </a:xfrm>
          <a:prstGeom prst="noSmoking">
            <a:avLst/>
          </a:prstGeom>
          <a:solidFill>
            <a:srgbClr val="FF006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919668" y="447743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919668" y="627970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029579" y="534359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Δ</a:t>
            </a:r>
            <a:r>
              <a:rPr lang="en-US" altLang="ja-JP" sz="2400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endParaRPr kumimoji="1" lang="ja-JP" altLang="en-US" sz="2400" baseline="-25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466944" y="3861048"/>
            <a:ext cx="7358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</a:t>
            </a: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-1    -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     </a:t>
            </a:r>
            <a:r>
              <a:rPr lang="en-US" altLang="ja-JP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       1     -</a:t>
            </a:r>
            <a:r>
              <a:rPr lang="en-US" altLang="ja-JP" sz="2000" dirty="0" err="1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</a:t>
            </a:r>
            <a:r>
              <a:rPr lang="en-US" altLang="ja-JP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</a:t>
            </a: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    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-</a:t>
            </a: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+</a:t>
            </a: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r>
              <a:rPr lang="en-US" altLang="ja-JP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endParaRPr kumimoji="1" lang="ja-JP" altLang="en-US" sz="2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3C-2405-443E-BA2A-1A9F74334C31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65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角丸四角形 44"/>
          <p:cNvSpPr/>
          <p:nvPr/>
        </p:nvSpPr>
        <p:spPr>
          <a:xfrm>
            <a:off x="5580112" y="1916832"/>
            <a:ext cx="624833" cy="2448272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角丸四角形 40"/>
          <p:cNvSpPr/>
          <p:nvPr/>
        </p:nvSpPr>
        <p:spPr>
          <a:xfrm>
            <a:off x="7475559" y="1916832"/>
            <a:ext cx="624833" cy="2448272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ドーナツ 3"/>
          <p:cNvSpPr/>
          <p:nvPr/>
        </p:nvSpPr>
        <p:spPr>
          <a:xfrm>
            <a:off x="3131840" y="4797152"/>
            <a:ext cx="1681715" cy="1571436"/>
          </a:xfrm>
          <a:prstGeom prst="donut">
            <a:avLst/>
          </a:prstGeom>
          <a:solidFill>
            <a:srgbClr val="FF006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1331640" y="1916832"/>
            <a:ext cx="624833" cy="2448272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0" y="-27384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Model</a:t>
            </a:r>
            <a:endParaRPr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251520" y="1196752"/>
            <a:ext cx="8630954" cy="3096344"/>
            <a:chOff x="251520" y="2780928"/>
            <a:chExt cx="8630954" cy="3096344"/>
          </a:xfrm>
        </p:grpSpPr>
        <p:sp>
          <p:nvSpPr>
            <p:cNvPr id="29" name="テキスト ボックス 28"/>
            <p:cNvSpPr txBox="1"/>
            <p:nvPr/>
          </p:nvSpPr>
          <p:spPr>
            <a:xfrm>
              <a:off x="251520" y="2780928"/>
              <a:ext cx="568863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ja-JP" sz="2800" dirty="0" smtClean="0">
                  <a:solidFill>
                    <a:schemeClr val="tx2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Particle Content </a:t>
              </a:r>
              <a:r>
                <a:rPr lang="en-US" altLang="ja-JP" sz="2000" dirty="0" smtClean="0">
                  <a:solidFill>
                    <a:schemeClr val="tx2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(</a:t>
              </a: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Z</a:t>
              </a:r>
              <a:r>
                <a:rPr lang="en-US" altLang="ja-JP" sz="2000" baseline="-25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</a:t>
              </a: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-even, </a:t>
              </a:r>
              <a:r>
                <a:rPr lang="en-US" altLang="ja-JP" sz="20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Z</a:t>
              </a:r>
              <a:r>
                <a:rPr lang="en-US" altLang="ja-JP" sz="2000" baseline="-250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</a:t>
              </a:r>
              <a:r>
                <a:rPr lang="en-US" altLang="ja-JP" sz="20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-odd</a:t>
              </a:r>
              <a:r>
                <a:rPr lang="en-US" altLang="ja-JP" sz="2000" dirty="0" smtClean="0">
                  <a:solidFill>
                    <a:schemeClr val="tx2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):</a:t>
              </a:r>
              <a:endParaRPr lang="en-US" altLang="ja-JP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1352539" y="3569009"/>
              <a:ext cx="74679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Φ   Δ</a:t>
              </a:r>
              <a:r>
                <a:rPr kumimoji="1" lang="en-US" altLang="ja-JP" sz="2400" baseline="-25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0</a:t>
              </a:r>
              <a:r>
                <a:rPr kumimoji="1"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  Δ</a:t>
              </a:r>
              <a:r>
                <a:rPr kumimoji="1" lang="en-US" altLang="ja-JP" sz="2400" baseline="-25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</a:t>
              </a:r>
              <a:r>
                <a:rPr lang="en-US" altLang="ja-JP" sz="24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   Φ</a:t>
              </a:r>
              <a:r>
                <a:rPr lang="en-US" altLang="ja-JP" sz="2400" baseline="-250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3/2</a:t>
              </a:r>
              <a:r>
                <a:rPr lang="en-US" altLang="ja-JP" sz="24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  η    S      </a:t>
              </a:r>
              <a:r>
                <a:rPr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L</a:t>
              </a:r>
              <a:r>
                <a:rPr lang="en-US" altLang="ja-JP" sz="2400" baseline="30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i</a:t>
              </a:r>
              <a:r>
                <a:rPr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   (e</a:t>
              </a:r>
              <a:r>
                <a:rPr lang="en-US" altLang="ja-JP" sz="2400" baseline="-25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R</a:t>
              </a:r>
              <a:r>
                <a:rPr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, </a:t>
              </a:r>
              <a:r>
                <a:rPr lang="en-US" altLang="ja-JP" sz="2400" dirty="0" err="1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μ</a:t>
              </a:r>
              <a:r>
                <a:rPr lang="en-US" altLang="ja-JP" sz="2400" baseline="-25000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R</a:t>
              </a:r>
              <a:r>
                <a:rPr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)  </a:t>
              </a:r>
              <a:r>
                <a:rPr lang="en-US" altLang="ja-JP" sz="2400" dirty="0" err="1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τ</a:t>
              </a:r>
              <a:r>
                <a:rPr lang="en-US" altLang="ja-JP" sz="2400" baseline="-25000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R</a:t>
              </a:r>
              <a:r>
                <a:rPr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  </a:t>
              </a:r>
              <a:r>
                <a:rPr lang="en-US" altLang="ja-JP" sz="24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E</a:t>
              </a:r>
              <a:r>
                <a:rPr lang="en-US" altLang="ja-JP" sz="2400" baseline="300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α</a:t>
              </a:r>
              <a:endParaRPr kumimoji="1" lang="ja-JP" altLang="en-US" sz="2400" baseline="30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cxnSp>
          <p:nvCxnSpPr>
            <p:cNvPr id="36" name="直線コネクタ 35"/>
            <p:cNvCxnSpPr/>
            <p:nvPr/>
          </p:nvCxnSpPr>
          <p:spPr>
            <a:xfrm>
              <a:off x="387891" y="4067780"/>
              <a:ext cx="8288565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>
              <a:off x="1323995" y="3501008"/>
              <a:ext cx="0" cy="2376264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テキスト ボックス 38"/>
            <p:cNvSpPr txBox="1"/>
            <p:nvPr/>
          </p:nvSpPr>
          <p:spPr>
            <a:xfrm>
              <a:off x="323528" y="4203839"/>
              <a:ext cx="10134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SU(2)</a:t>
              </a:r>
              <a:r>
                <a:rPr kumimoji="1" lang="en-US" altLang="ja-JP" sz="2000" baseline="-25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L</a:t>
              </a:r>
              <a:endParaRPr kumimoji="1" lang="ja-JP" altLang="en-US" sz="2000" baseline="-25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cxnSp>
          <p:nvCxnSpPr>
            <p:cNvPr id="46" name="直線コネクタ 45"/>
            <p:cNvCxnSpPr/>
            <p:nvPr/>
          </p:nvCxnSpPr>
          <p:spPr>
            <a:xfrm>
              <a:off x="387891" y="4643844"/>
              <a:ext cx="8288565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46"/>
            <p:cNvSpPr txBox="1"/>
            <p:nvPr/>
          </p:nvSpPr>
          <p:spPr>
            <a:xfrm>
              <a:off x="384568" y="4787860"/>
              <a:ext cx="8627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U(1)</a:t>
              </a:r>
              <a:r>
                <a:rPr lang="en-US" altLang="ja-JP" sz="2000" baseline="-25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Y</a:t>
              </a:r>
              <a:endParaRPr kumimoji="1" lang="ja-JP" altLang="en-US" sz="2000" baseline="-25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1396003" y="4171726"/>
              <a:ext cx="72731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2     3     3       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2        2     1</a:t>
              </a:r>
              <a:r>
                <a:rPr kumimoji="1" lang="ja-JP" altLang="en-US" sz="2000" b="1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　　</a:t>
              </a:r>
              <a:r>
                <a:rPr kumimoji="1" lang="en-US" altLang="ja-JP" sz="2000" b="1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2        1           1    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 </a:t>
              </a:r>
              <a:endParaRPr kumimoji="1"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1323995" y="4787860"/>
              <a:ext cx="75584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1/2   0     </a:t>
              </a: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      </a:t>
              </a:r>
              <a:r>
                <a:rPr lang="en-US" altLang="ja-JP" sz="20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3/2    1/2    0       </a:t>
              </a:r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-1/2    -1          -1   </a:t>
              </a:r>
              <a:r>
                <a:rPr lang="en-US" altLang="ja-JP" sz="20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-1 </a:t>
              </a:r>
              <a:endParaRPr kumimoji="1"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cxnSp>
          <p:nvCxnSpPr>
            <p:cNvPr id="64" name="直線コネクタ 63"/>
            <p:cNvCxnSpPr/>
            <p:nvPr/>
          </p:nvCxnSpPr>
          <p:spPr>
            <a:xfrm>
              <a:off x="387891" y="5301208"/>
              <a:ext cx="8288565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テキスト ボックス 65"/>
            <p:cNvSpPr txBox="1"/>
            <p:nvPr/>
          </p:nvSpPr>
          <p:spPr>
            <a:xfrm>
              <a:off x="578787" y="5477162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Z</a:t>
              </a:r>
              <a:r>
                <a:rPr lang="en-US" altLang="ja-JP" sz="2000" baseline="-25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4</a:t>
              </a:r>
              <a:endParaRPr kumimoji="1" lang="ja-JP" altLang="en-US" sz="2000" baseline="-25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cxnSp>
          <p:nvCxnSpPr>
            <p:cNvPr id="68" name="直線コネクタ 67"/>
            <p:cNvCxnSpPr/>
            <p:nvPr/>
          </p:nvCxnSpPr>
          <p:spPr>
            <a:xfrm>
              <a:off x="5572467" y="3501008"/>
              <a:ext cx="0" cy="2376264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直線コネクタ 27"/>
          <p:cNvCxnSpPr/>
          <p:nvPr/>
        </p:nvCxnSpPr>
        <p:spPr>
          <a:xfrm>
            <a:off x="3491880" y="4625516"/>
            <a:ext cx="441983" cy="93610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H="1">
            <a:off x="3491880" y="5561620"/>
            <a:ext cx="442543" cy="96372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3933863" y="5561620"/>
            <a:ext cx="1098712" cy="0"/>
          </a:xfrm>
          <a:prstGeom prst="line">
            <a:avLst/>
          </a:prstGeom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3010912" y="447743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Ｌ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010912" y="6279703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τ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029579" y="5343599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Φ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466944" y="3861048"/>
            <a:ext cx="7358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</a:t>
            </a: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-1    -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     </a:t>
            </a:r>
            <a:r>
              <a:rPr lang="en-US" altLang="ja-JP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       1     -</a:t>
            </a:r>
            <a:r>
              <a:rPr lang="en-US" altLang="ja-JP" sz="2000" dirty="0" err="1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</a:t>
            </a:r>
            <a:r>
              <a:rPr lang="en-US" altLang="ja-JP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</a:t>
            </a: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    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-</a:t>
            </a: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+</a:t>
            </a: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r>
              <a:rPr lang="en-US" altLang="ja-JP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endParaRPr kumimoji="1" lang="ja-JP" altLang="en-US" sz="2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3C-2405-443E-BA2A-1A9F74334C31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656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 txBox="1">
            <a:spLocks/>
          </p:cNvSpPr>
          <p:nvPr/>
        </p:nvSpPr>
        <p:spPr>
          <a:xfrm>
            <a:off x="0" y="-27384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Lagrangian</a:t>
            </a:r>
            <a:endParaRPr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4045"/>
            <a:ext cx="32670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009" y="1556792"/>
            <a:ext cx="25431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894714" y="2396133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Masses for E</a:t>
            </a:r>
            <a:r>
              <a:rPr kumimoji="1" lang="en-US" altLang="ja-JP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α</a:t>
            </a:r>
            <a:endParaRPr kumimoji="1" lang="ja-JP" altLang="en-US" baseline="30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559010" y="2396133"/>
            <a:ext cx="152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Tauon mass</a:t>
            </a:r>
            <a:endParaRPr kumimoji="1" lang="ja-JP" altLang="en-US" baseline="30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043608" y="4715852"/>
            <a:ext cx="7776864" cy="1305436"/>
            <a:chOff x="971600" y="2984073"/>
            <a:chExt cx="7776864" cy="1305436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984073"/>
              <a:ext cx="7776864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2568354" y="3920177"/>
              <a:ext cx="3009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New Yukawa interactions</a:t>
              </a:r>
              <a:endPara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1259632" y="3704153"/>
              <a:ext cx="7272808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グループ化 3"/>
          <p:cNvGrpSpPr/>
          <p:nvPr/>
        </p:nvGrpSpPr>
        <p:grpSpPr>
          <a:xfrm>
            <a:off x="971600" y="2996952"/>
            <a:ext cx="6524625" cy="1299731"/>
            <a:chOff x="971600" y="4433525"/>
            <a:chExt cx="6524625" cy="1299731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4433525"/>
              <a:ext cx="6524625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2" name="直線コネクタ 41"/>
            <p:cNvCxnSpPr/>
            <p:nvPr/>
          </p:nvCxnSpPr>
          <p:spPr>
            <a:xfrm>
              <a:off x="1331640" y="5147900"/>
              <a:ext cx="6164585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テキスト ボックス 43"/>
            <p:cNvSpPr txBox="1"/>
            <p:nvPr/>
          </p:nvSpPr>
          <p:spPr>
            <a:xfrm>
              <a:off x="2627784" y="5363924"/>
              <a:ext cx="3437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Scalar four point interactions</a:t>
              </a:r>
              <a:endPara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3C-2405-443E-BA2A-1A9F74334C31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051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/>
          </a:solidFill>
        </p:spPr>
        <p:txBody>
          <a:bodyPr/>
          <a:lstStyle/>
          <a:p>
            <a:pPr algn="l"/>
            <a:r>
              <a:rPr lang="ja-JP" altLang="en-US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4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Higgs Discovery</a:t>
            </a:r>
            <a:endParaRPr kumimoji="1" lang="ja-JP" altLang="en-US" sz="4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8490" y="1340768"/>
            <a:ext cx="8531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 Higgs boson has been discovered with the mass of 126 GeV.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Mass, CP and signal strengths are consistent with those of </a:t>
            </a:r>
          </a:p>
          <a:p>
            <a:pPr>
              <a:lnSpc>
                <a:spcPct val="150000"/>
              </a:lnSpc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the SM Higgs boson within the error. 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So far, Higgs boson couplings are not measured so accurately. 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179512" y="3356992"/>
            <a:ext cx="3990058" cy="3323561"/>
            <a:chOff x="293910" y="3447424"/>
            <a:chExt cx="3990058" cy="332356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98" y="3447424"/>
              <a:ext cx="3523370" cy="2965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2375427" y="6309320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κ</a:t>
              </a:r>
              <a:r>
                <a:rPr lang="en-US" altLang="ja-JP" sz="2400" baseline="-25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V</a:t>
              </a:r>
              <a:endParaRPr kumimoji="1" lang="ja-JP" altLang="en-US" sz="2400" baseline="-25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 rot="16200000">
              <a:off x="288941" y="4690557"/>
              <a:ext cx="4716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err="1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κ</a:t>
              </a:r>
              <a:r>
                <a:rPr lang="en-US" altLang="ja-JP" sz="2400" baseline="-25000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F</a:t>
              </a:r>
              <a:endParaRPr kumimoji="1" lang="ja-JP" altLang="en-US" sz="2400" baseline="-25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4644008" y="3748970"/>
            <a:ext cx="3315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κ</a:t>
            </a:r>
            <a:r>
              <a:rPr lang="en-US" altLang="ja-JP" sz="2000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V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= g</a:t>
            </a:r>
            <a:r>
              <a:rPr lang="en-US" altLang="ja-JP" sz="2000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hVV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exp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)/g</a:t>
            </a:r>
            <a:r>
              <a:rPr lang="en-US" altLang="ja-JP" sz="2000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hVV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(SM)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65217" y="4253026"/>
            <a:ext cx="3219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κ</a:t>
            </a:r>
            <a:r>
              <a:rPr lang="en-US" altLang="ja-JP" sz="2000" baseline="-250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= </a:t>
            </a: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</a:t>
            </a:r>
            <a:r>
              <a:rPr lang="en-US" altLang="ja-JP" sz="2000" baseline="-25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hFF</a:t>
            </a:r>
            <a:r>
              <a:rPr lang="en-US" altLang="ja-JP" sz="2000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exp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)/</a:t>
            </a: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</a:t>
            </a:r>
            <a:r>
              <a:rPr lang="en-US" altLang="ja-JP" sz="2000" baseline="-25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hFF</a:t>
            </a:r>
            <a:r>
              <a:rPr lang="en-US" altLang="ja-JP" sz="2000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(SM)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2987824" y="4595155"/>
            <a:ext cx="0" cy="471606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2123728" y="5445224"/>
            <a:ext cx="0" cy="471606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644008" y="5066761"/>
            <a:ext cx="4131067" cy="1172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 particu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lar, </a:t>
            </a:r>
            <a:r>
              <a:rPr lang="en-US" altLang="ja-JP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Yukawa couplings </a:t>
            </a:r>
          </a:p>
          <a:p>
            <a:pPr>
              <a:lnSpc>
                <a:spcPct val="130000"/>
              </a:lnSpc>
            </a:pP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have not been measured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recisely </a:t>
            </a:r>
          </a:p>
          <a:p>
            <a:pPr>
              <a:lnSpc>
                <a:spcPct val="130000"/>
              </a:lnSpc>
            </a:pP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(about ±50% error).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155405" y="3284984"/>
            <a:ext cx="2008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Scaling factors</a:t>
            </a:r>
            <a:endParaRPr kumimoji="1" lang="ja-JP" altLang="en-US" sz="2000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3C-2405-443E-BA2A-1A9F74334C31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21534" y="4653136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SM</a:t>
            </a:r>
            <a:endParaRPr kumimoji="1" lang="ja-JP" altLang="en-US" sz="20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501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96072"/>
            <a:ext cx="5400600" cy="52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0" y="-27384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4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lang="en-US" altLang="ja-JP" sz="3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Charged Lepton (e, μ) Masses</a:t>
            </a:r>
            <a:endParaRPr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33057"/>
            <a:ext cx="3240360" cy="198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グループ化 16"/>
          <p:cNvGrpSpPr/>
          <p:nvPr/>
        </p:nvGrpSpPr>
        <p:grpSpPr>
          <a:xfrm>
            <a:off x="251520" y="1506270"/>
            <a:ext cx="4392487" cy="1635224"/>
            <a:chOff x="323529" y="1772816"/>
            <a:chExt cx="4392487" cy="1635224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9" y="1772816"/>
              <a:ext cx="2244826" cy="507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1772816"/>
              <a:ext cx="1638087" cy="479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5" y="2903458"/>
              <a:ext cx="4248471" cy="504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テキスト ボックス 21"/>
            <p:cNvSpPr txBox="1"/>
            <p:nvPr/>
          </p:nvSpPr>
          <p:spPr>
            <a:xfrm>
              <a:off x="971600" y="2298358"/>
              <a:ext cx="15263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Masses for E</a:t>
              </a:r>
              <a:r>
                <a:rPr kumimoji="1" lang="en-US" altLang="ja-JP" sz="1600" baseline="30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α</a:t>
              </a:r>
              <a:endParaRPr kumimoji="1" lang="ja-JP" altLang="en-US" sz="1600" baseline="30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016550" y="2298358"/>
              <a:ext cx="1375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Tauon mass</a:t>
              </a:r>
              <a:endParaRPr kumimoji="1" lang="ja-JP" altLang="en-US" sz="1600" baseline="30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7171" name="グループ化 7170"/>
          <p:cNvGrpSpPr/>
          <p:nvPr/>
        </p:nvGrpSpPr>
        <p:grpSpPr>
          <a:xfrm>
            <a:off x="683568" y="2176241"/>
            <a:ext cx="7204306" cy="2044847"/>
            <a:chOff x="683568" y="2201090"/>
            <a:chExt cx="7204306" cy="2044847"/>
          </a:xfrm>
        </p:grpSpPr>
        <p:sp>
          <p:nvSpPr>
            <p:cNvPr id="3" name="角丸四角形 2"/>
            <p:cNvSpPr/>
            <p:nvPr/>
          </p:nvSpPr>
          <p:spPr>
            <a:xfrm>
              <a:off x="683568" y="2636912"/>
              <a:ext cx="1584176" cy="504582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角丸四角形 27"/>
            <p:cNvSpPr/>
            <p:nvPr/>
          </p:nvSpPr>
          <p:spPr>
            <a:xfrm>
              <a:off x="683568" y="3717032"/>
              <a:ext cx="1296144" cy="528905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角丸四角形 28"/>
            <p:cNvSpPr/>
            <p:nvPr/>
          </p:nvSpPr>
          <p:spPr>
            <a:xfrm>
              <a:off x="2267744" y="3717032"/>
              <a:ext cx="1368152" cy="528905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" name="直線矢印コネクタ 4"/>
            <p:cNvCxnSpPr/>
            <p:nvPr/>
          </p:nvCxnSpPr>
          <p:spPr>
            <a:xfrm flipV="1">
              <a:off x="2195736" y="2201090"/>
              <a:ext cx="4752528" cy="435822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 flipV="1">
              <a:off x="3563888" y="3068000"/>
              <a:ext cx="4323986" cy="649032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/>
            <p:nvPr/>
          </p:nvCxnSpPr>
          <p:spPr>
            <a:xfrm flipV="1">
              <a:off x="1907704" y="3068000"/>
              <a:ext cx="4464496" cy="649032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角丸四角形 36"/>
          <p:cNvSpPr/>
          <p:nvPr/>
        </p:nvSpPr>
        <p:spPr>
          <a:xfrm>
            <a:off x="5409190" y="1268760"/>
            <a:ext cx="3555298" cy="2304256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76" name="スライド番号プレースホルダー 71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3C-2405-443E-BA2A-1A9F74334C31}" type="slidenum">
              <a:rPr kumimoji="1" lang="ja-JP" altLang="en-US" smtClean="0"/>
              <a:t>19</a:t>
            </a:fld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179512" y="4149080"/>
            <a:ext cx="8687337" cy="2510954"/>
            <a:chOff x="179512" y="4149080"/>
            <a:chExt cx="8687337" cy="2510954"/>
          </a:xfrm>
        </p:grpSpPr>
        <p:sp>
          <p:nvSpPr>
            <p:cNvPr id="7174" name="テキスト ボックス 7173"/>
            <p:cNvSpPr txBox="1"/>
            <p:nvPr/>
          </p:nvSpPr>
          <p:spPr>
            <a:xfrm>
              <a:off x="6444208" y="4149080"/>
              <a:ext cx="2397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u="sng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α</a:t>
              </a:r>
              <a:r>
                <a:rPr kumimoji="1" lang="en-US" altLang="ja-JP" u="sng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</a:t>
              </a:r>
              <a:r>
                <a:rPr kumimoji="1" lang="ja-JP" altLang="en-US" u="sng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≧ </a:t>
              </a:r>
              <a:r>
                <a:rPr kumimoji="1" lang="en-US" altLang="ja-JP" u="sng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 is necessary. </a:t>
              </a:r>
              <a:endParaRPr kumimoji="1" lang="ja-JP" altLang="en-US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49" y="4653136"/>
              <a:ext cx="8516415" cy="963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角丸四角形 24"/>
            <p:cNvSpPr/>
            <p:nvPr/>
          </p:nvSpPr>
          <p:spPr>
            <a:xfrm>
              <a:off x="179512" y="4698007"/>
              <a:ext cx="8687337" cy="963241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5194" y="6093296"/>
              <a:ext cx="2710673" cy="566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5057582"/>
              <a:ext cx="360040" cy="305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69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3" y="5013176"/>
            <a:ext cx="8200838" cy="74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0" y="-27384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4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Assumptions</a:t>
            </a:r>
            <a:endParaRPr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176" name="スライド番号プレースホルダー 71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3C-2405-443E-BA2A-1A9F74334C31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179512" y="4941168"/>
            <a:ext cx="8687337" cy="963241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194" y="6093296"/>
            <a:ext cx="271067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テキスト ボックス 25"/>
          <p:cNvSpPr txBox="1"/>
          <p:nvPr/>
        </p:nvSpPr>
        <p:spPr>
          <a:xfrm>
            <a:off x="323528" y="1383159"/>
            <a:ext cx="877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  consider the case with α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=3 and set the following assumptions. 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331094" y="2060848"/>
            <a:ext cx="8535756" cy="1872208"/>
            <a:chOff x="331094" y="2060848"/>
            <a:chExt cx="8535756" cy="1872208"/>
          </a:xfrm>
        </p:grpSpPr>
        <p:sp>
          <p:nvSpPr>
            <p:cNvPr id="36" name="角丸四角形 35"/>
            <p:cNvSpPr/>
            <p:nvPr/>
          </p:nvSpPr>
          <p:spPr>
            <a:xfrm>
              <a:off x="331094" y="2060848"/>
              <a:ext cx="8535756" cy="1872208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246188"/>
              <a:ext cx="3825644" cy="1470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807" y="2204864"/>
              <a:ext cx="4142201" cy="1537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グループ化 6"/>
          <p:cNvGrpSpPr/>
          <p:nvPr/>
        </p:nvGrpSpPr>
        <p:grpSpPr>
          <a:xfrm>
            <a:off x="539563" y="4149080"/>
            <a:ext cx="2598131" cy="432048"/>
            <a:chOff x="539563" y="4149080"/>
            <a:chExt cx="2598131" cy="432048"/>
          </a:xfrm>
        </p:grpSpPr>
        <p:sp>
          <p:nvSpPr>
            <p:cNvPr id="40" name="テキスト ボックス 39"/>
            <p:cNvSpPr txBox="1"/>
            <p:nvPr/>
          </p:nvSpPr>
          <p:spPr>
            <a:xfrm>
              <a:off x="539563" y="4181018"/>
              <a:ext cx="7200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with</a:t>
              </a:r>
              <a:endPara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4149080"/>
              <a:ext cx="18060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576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3" y="5013176"/>
            <a:ext cx="8200838" cy="74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0" y="-27384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4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Assumptions</a:t>
            </a:r>
            <a:endParaRPr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176" name="スライド番号プレースホルダー 71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3C-2405-443E-BA2A-1A9F74334C31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179512" y="4941168"/>
            <a:ext cx="8687337" cy="963241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194" y="6093296"/>
            <a:ext cx="271067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テキスト ボックス 25"/>
          <p:cNvSpPr txBox="1"/>
          <p:nvPr/>
        </p:nvSpPr>
        <p:spPr>
          <a:xfrm>
            <a:off x="323528" y="1383159"/>
            <a:ext cx="877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  consider the case with α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=3 and set the following assumptions. 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1763688" y="4986039"/>
            <a:ext cx="3672408" cy="819225"/>
          </a:xfrm>
          <a:prstGeom prst="round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6300192" y="5013176"/>
            <a:ext cx="1008112" cy="819225"/>
          </a:xfrm>
          <a:prstGeom prst="round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56176" y="4149080"/>
            <a:ext cx="2476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Electron mass</a:t>
            </a:r>
            <a:endParaRPr kumimoji="1" lang="ja-JP" altLang="en-US" sz="24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331094" y="2060848"/>
            <a:ext cx="8535756" cy="1872208"/>
            <a:chOff x="331094" y="2060848"/>
            <a:chExt cx="8535756" cy="1872208"/>
          </a:xfrm>
        </p:grpSpPr>
        <p:sp>
          <p:nvSpPr>
            <p:cNvPr id="18" name="角丸四角形 17"/>
            <p:cNvSpPr/>
            <p:nvPr/>
          </p:nvSpPr>
          <p:spPr>
            <a:xfrm>
              <a:off x="331094" y="2060848"/>
              <a:ext cx="8535756" cy="1872208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246188"/>
              <a:ext cx="3825644" cy="1470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807" y="2204864"/>
              <a:ext cx="4142201" cy="1537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グループ化 20"/>
          <p:cNvGrpSpPr/>
          <p:nvPr/>
        </p:nvGrpSpPr>
        <p:grpSpPr>
          <a:xfrm>
            <a:off x="539563" y="4149080"/>
            <a:ext cx="2598131" cy="432048"/>
            <a:chOff x="539563" y="4149080"/>
            <a:chExt cx="2598131" cy="432048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539563" y="4181018"/>
              <a:ext cx="7200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with</a:t>
              </a:r>
              <a:endPara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4149080"/>
              <a:ext cx="18060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34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3" y="5013176"/>
            <a:ext cx="8200838" cy="74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0" y="-27384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4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Assumptions</a:t>
            </a:r>
            <a:endParaRPr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176" name="スライド番号プレースホルダー 71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3C-2405-443E-BA2A-1A9F74334C31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179512" y="4941168"/>
            <a:ext cx="8687337" cy="963241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194" y="6093296"/>
            <a:ext cx="271067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テキスト ボックス 25"/>
          <p:cNvSpPr txBox="1"/>
          <p:nvPr/>
        </p:nvSpPr>
        <p:spPr>
          <a:xfrm>
            <a:off x="323528" y="1383159"/>
            <a:ext cx="877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  consider the case with α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=3 and set the following assumptions. 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1763688" y="4986039"/>
            <a:ext cx="3672408" cy="819225"/>
          </a:xfrm>
          <a:prstGeom prst="round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7380312" y="5013176"/>
            <a:ext cx="1008112" cy="819225"/>
          </a:xfrm>
          <a:prstGeom prst="round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56176" y="4149080"/>
            <a:ext cx="2036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Muon mass</a:t>
            </a:r>
            <a:endParaRPr kumimoji="1" lang="ja-JP" altLang="en-US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331094" y="2060848"/>
            <a:ext cx="8535756" cy="1872208"/>
            <a:chOff x="331094" y="2060848"/>
            <a:chExt cx="8535756" cy="1872208"/>
          </a:xfrm>
        </p:grpSpPr>
        <p:sp>
          <p:nvSpPr>
            <p:cNvPr id="27" name="角丸四角形 26"/>
            <p:cNvSpPr/>
            <p:nvPr/>
          </p:nvSpPr>
          <p:spPr>
            <a:xfrm>
              <a:off x="331094" y="2060848"/>
              <a:ext cx="8535756" cy="1872208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246188"/>
              <a:ext cx="3825644" cy="1470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807" y="2204864"/>
              <a:ext cx="4142201" cy="1537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グループ化 16"/>
          <p:cNvGrpSpPr/>
          <p:nvPr/>
        </p:nvGrpSpPr>
        <p:grpSpPr>
          <a:xfrm>
            <a:off x="539563" y="4149080"/>
            <a:ext cx="2598131" cy="432048"/>
            <a:chOff x="539563" y="4149080"/>
            <a:chExt cx="2598131" cy="432048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539563" y="4181018"/>
              <a:ext cx="7200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with</a:t>
              </a:r>
              <a:endPara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4149080"/>
              <a:ext cx="18060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351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3" y="5376867"/>
            <a:ext cx="8200838" cy="74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78771"/>
            <a:ext cx="1008112" cy="53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0" y="-27384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4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lang="en-US" altLang="ja-JP" sz="3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Contours for M</a:t>
            </a:r>
            <a:endParaRPr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176" name="スライド番号プレースホルダー 71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3C-2405-443E-BA2A-1A9F74334C31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26" name="角丸四角形 25"/>
          <p:cNvSpPr/>
          <p:nvPr/>
        </p:nvSpPr>
        <p:spPr>
          <a:xfrm>
            <a:off x="179512" y="5301208"/>
            <a:ext cx="8687337" cy="963241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コネクタ 33"/>
          <p:cNvCxnSpPr/>
          <p:nvPr/>
        </p:nvCxnSpPr>
        <p:spPr>
          <a:xfrm>
            <a:off x="1835696" y="6093296"/>
            <a:ext cx="367240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3348384" y="15007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~</a:t>
            </a:r>
            <a:endParaRPr kumimoji="1" lang="ja-JP" altLang="en-US" sz="2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4" y="1268760"/>
            <a:ext cx="417620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061" y="1320430"/>
            <a:ext cx="4048869" cy="390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円/楕円 35"/>
          <p:cNvSpPr/>
          <p:nvPr/>
        </p:nvSpPr>
        <p:spPr>
          <a:xfrm>
            <a:off x="2411760" y="5445224"/>
            <a:ext cx="864096" cy="2751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76840" y="5003884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 GeV</a:t>
            </a:r>
            <a:endParaRPr kumimoji="1" lang="ja-JP" altLang="en-US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698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3" y="5376867"/>
            <a:ext cx="8200838" cy="74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78771"/>
            <a:ext cx="1008112" cy="53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0" y="-27384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4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lang="en-US" altLang="ja-JP" sz="3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Contours for M</a:t>
            </a:r>
            <a:endParaRPr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176" name="スライド番号プレースホルダー 71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3C-2405-443E-BA2A-1A9F74334C31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348384" y="15007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~</a:t>
            </a:r>
            <a:endParaRPr kumimoji="1" lang="ja-JP" altLang="en-US" sz="2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4" y="1268760"/>
            <a:ext cx="417620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061" y="1320430"/>
            <a:ext cx="4048869" cy="390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円/楕円 2"/>
          <p:cNvSpPr/>
          <p:nvPr/>
        </p:nvSpPr>
        <p:spPr>
          <a:xfrm rot="2605943">
            <a:off x="2077584" y="2564904"/>
            <a:ext cx="959032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 rot="2605943">
            <a:off x="5963368" y="2848743"/>
            <a:ext cx="959032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6300192" y="5471048"/>
            <a:ext cx="936104" cy="550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7452320" y="5471048"/>
            <a:ext cx="1044124" cy="550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772423" y="6300028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~10</a:t>
            </a:r>
            <a:endParaRPr kumimoji="1" lang="ja-JP" altLang="en-US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179512" y="5301208"/>
            <a:ext cx="8687337" cy="963241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>
          <a:xfrm>
            <a:off x="1835696" y="6093296"/>
            <a:ext cx="367240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/>
        </p:nvSpPr>
        <p:spPr>
          <a:xfrm>
            <a:off x="2411760" y="5445224"/>
            <a:ext cx="864096" cy="2751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076840" y="5003884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 GeV</a:t>
            </a:r>
            <a:endParaRPr kumimoji="1" lang="ja-JP" altLang="en-US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372200" y="6300028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~0.05</a:t>
            </a:r>
            <a:endParaRPr kumimoji="1" lang="ja-JP" altLang="en-US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897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 txBox="1">
            <a:spLocks/>
          </p:cNvSpPr>
          <p:nvPr/>
        </p:nvSpPr>
        <p:spPr>
          <a:xfrm>
            <a:off x="0" y="-27384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4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lang="en-US" altLang="ja-JP" sz="3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Neutrino Masses</a:t>
            </a:r>
            <a:endParaRPr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45367"/>
            <a:ext cx="3293491" cy="198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96072"/>
            <a:ext cx="5400600" cy="52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グループ化 29"/>
          <p:cNvGrpSpPr/>
          <p:nvPr/>
        </p:nvGrpSpPr>
        <p:grpSpPr>
          <a:xfrm>
            <a:off x="251520" y="1506270"/>
            <a:ext cx="4392487" cy="1635224"/>
            <a:chOff x="323529" y="1772816"/>
            <a:chExt cx="4392487" cy="1635224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9" y="1772816"/>
              <a:ext cx="2244826" cy="507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1772816"/>
              <a:ext cx="1638087" cy="479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5" y="2903458"/>
              <a:ext cx="4248471" cy="504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テキスト ボックス 33"/>
            <p:cNvSpPr txBox="1"/>
            <p:nvPr/>
          </p:nvSpPr>
          <p:spPr>
            <a:xfrm>
              <a:off x="971600" y="2298358"/>
              <a:ext cx="15263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Masses for E</a:t>
              </a:r>
              <a:r>
                <a:rPr kumimoji="1" lang="en-US" altLang="ja-JP" sz="1600" baseline="30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α</a:t>
              </a:r>
              <a:endParaRPr kumimoji="1" lang="ja-JP" altLang="en-US" sz="1600" baseline="30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3016550" y="2298358"/>
              <a:ext cx="1375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Tauon mass</a:t>
              </a:r>
              <a:endParaRPr kumimoji="1" lang="ja-JP" altLang="en-US" sz="1600" baseline="30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13" name="角丸四角形 12"/>
          <p:cNvSpPr/>
          <p:nvPr/>
        </p:nvSpPr>
        <p:spPr>
          <a:xfrm>
            <a:off x="5409190" y="1268760"/>
            <a:ext cx="3555298" cy="2304256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/>
        </p:nvGrpSpPr>
        <p:grpSpPr>
          <a:xfrm>
            <a:off x="683568" y="2204864"/>
            <a:ext cx="7128792" cy="2044847"/>
            <a:chOff x="683568" y="2201090"/>
            <a:chExt cx="7128792" cy="2044847"/>
          </a:xfrm>
        </p:grpSpPr>
        <p:sp>
          <p:nvSpPr>
            <p:cNvPr id="36" name="角丸四角形 35"/>
            <p:cNvSpPr/>
            <p:nvPr/>
          </p:nvSpPr>
          <p:spPr>
            <a:xfrm>
              <a:off x="2555775" y="2636912"/>
              <a:ext cx="2088231" cy="504582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角丸四角形 36"/>
            <p:cNvSpPr/>
            <p:nvPr/>
          </p:nvSpPr>
          <p:spPr>
            <a:xfrm>
              <a:off x="683568" y="3717032"/>
              <a:ext cx="1368152" cy="528905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角丸四角形 37"/>
            <p:cNvSpPr/>
            <p:nvPr/>
          </p:nvSpPr>
          <p:spPr>
            <a:xfrm>
              <a:off x="3851920" y="3717032"/>
              <a:ext cx="1944216" cy="528905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9" name="直線矢印コネクタ 38"/>
            <p:cNvCxnSpPr/>
            <p:nvPr/>
          </p:nvCxnSpPr>
          <p:spPr>
            <a:xfrm flipV="1">
              <a:off x="4644006" y="2201090"/>
              <a:ext cx="2376266" cy="435822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/>
            <p:cNvCxnSpPr/>
            <p:nvPr/>
          </p:nvCxnSpPr>
          <p:spPr>
            <a:xfrm flipV="1">
              <a:off x="1979712" y="3068000"/>
              <a:ext cx="4392488" cy="624182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/>
            <p:cNvCxnSpPr/>
            <p:nvPr/>
          </p:nvCxnSpPr>
          <p:spPr>
            <a:xfrm flipV="1">
              <a:off x="5724128" y="3141494"/>
              <a:ext cx="2088232" cy="575538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16" name="スライド番号プレースホルダー 92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3C-2405-443E-BA2A-1A9F74334C31}" type="slidenum">
              <a:rPr kumimoji="1" lang="ja-JP" altLang="en-US" smtClean="0"/>
              <a:t>25</a:t>
            </a:fld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3825876" y="2370366"/>
            <a:ext cx="4922588" cy="1986379"/>
            <a:chOff x="3825876" y="2370366"/>
            <a:chExt cx="4922588" cy="1986379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5622055" y="2370366"/>
              <a:ext cx="3126409" cy="986626"/>
              <a:chOff x="5622055" y="2370366"/>
              <a:chExt cx="3126409" cy="986626"/>
            </a:xfrm>
          </p:grpSpPr>
          <p:sp>
            <p:nvSpPr>
              <p:cNvPr id="6" name="テキスト ボックス 5"/>
              <p:cNvSpPr txBox="1"/>
              <p:nvPr/>
            </p:nvSpPr>
            <p:spPr>
              <a:xfrm>
                <a:off x="7718302" y="2772217"/>
                <a:ext cx="5261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200" b="1" dirty="0" smtClean="0">
                    <a:solidFill>
                      <a:schemeClr val="tx2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×</a:t>
                </a:r>
                <a:endParaRPr kumimoji="1" lang="ja-JP" altLang="en-US" sz="3200" b="1" dirty="0">
                  <a:solidFill>
                    <a:schemeClr val="tx2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grpSp>
            <p:nvGrpSpPr>
              <p:cNvPr id="8" name="グループ化 7"/>
              <p:cNvGrpSpPr/>
              <p:nvPr/>
            </p:nvGrpSpPr>
            <p:grpSpPr>
              <a:xfrm>
                <a:off x="5622055" y="2370366"/>
                <a:ext cx="3126409" cy="482570"/>
                <a:chOff x="5622055" y="2370366"/>
                <a:chExt cx="3126409" cy="482570"/>
              </a:xfrm>
            </p:grpSpPr>
            <p:cxnSp>
              <p:nvCxnSpPr>
                <p:cNvPr id="4" name="直線矢印コネクタ 3"/>
                <p:cNvCxnSpPr/>
                <p:nvPr/>
              </p:nvCxnSpPr>
              <p:spPr>
                <a:xfrm>
                  <a:off x="6012160" y="2852936"/>
                  <a:ext cx="1872208" cy="0"/>
                </a:xfrm>
                <a:prstGeom prst="straightConnector1">
                  <a:avLst/>
                </a:prstGeom>
                <a:ln w="25400">
                  <a:prstDash val="sysDot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線矢印コネクタ 27"/>
                <p:cNvCxnSpPr/>
                <p:nvPr/>
              </p:nvCxnSpPr>
              <p:spPr>
                <a:xfrm flipH="1">
                  <a:off x="8100392" y="2852410"/>
                  <a:ext cx="648072" cy="526"/>
                </a:xfrm>
                <a:prstGeom prst="straightConnector1">
                  <a:avLst/>
                </a:prstGeom>
                <a:ln w="25400">
                  <a:prstDash val="sysDot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5622055" y="2370366"/>
                  <a:ext cx="53412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000" dirty="0" smtClean="0">
                      <a:solidFill>
                        <a:schemeClr val="tx2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L#</a:t>
                  </a:r>
                  <a:endParaRPr kumimoji="1" lang="ja-JP" altLang="en-US" sz="2000" dirty="0">
                    <a:solidFill>
                      <a:schemeClr val="tx2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</p:grpSp>
        </p:grpSp>
        <p:sp>
          <p:nvSpPr>
            <p:cNvPr id="15" name="テキスト ボックス 14"/>
            <p:cNvSpPr txBox="1"/>
            <p:nvPr/>
          </p:nvSpPr>
          <p:spPr>
            <a:xfrm>
              <a:off x="5940152" y="3956635"/>
              <a:ext cx="28055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chemeClr val="tx2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L# violating coupling</a:t>
              </a:r>
              <a:endParaRPr kumimoji="1" lang="ja-JP" altLang="en-US" sz="20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" name="円/楕円 1"/>
            <p:cNvSpPr/>
            <p:nvPr/>
          </p:nvSpPr>
          <p:spPr>
            <a:xfrm>
              <a:off x="3825876" y="3806706"/>
              <a:ext cx="649094" cy="41438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10240" y="4653136"/>
            <a:ext cx="8710232" cy="1616513"/>
            <a:chOff x="110240" y="4653136"/>
            <a:chExt cx="8710232" cy="161651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40" y="4653136"/>
              <a:ext cx="8710232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5615795"/>
              <a:ext cx="6239370" cy="653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806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 txBox="1">
            <a:spLocks/>
          </p:cNvSpPr>
          <p:nvPr/>
        </p:nvSpPr>
        <p:spPr>
          <a:xfrm>
            <a:off x="0" y="-27384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4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lang="en-US" altLang="ja-JP" sz="3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Neutrino Masses</a:t>
            </a:r>
            <a:endParaRPr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45367"/>
            <a:ext cx="3293491" cy="198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96072"/>
            <a:ext cx="5400600" cy="52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グループ化 29"/>
          <p:cNvGrpSpPr/>
          <p:nvPr/>
        </p:nvGrpSpPr>
        <p:grpSpPr>
          <a:xfrm>
            <a:off x="251520" y="1506270"/>
            <a:ext cx="4392487" cy="1635224"/>
            <a:chOff x="323529" y="1772816"/>
            <a:chExt cx="4392487" cy="1635224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9" y="1772816"/>
              <a:ext cx="2244826" cy="507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1772816"/>
              <a:ext cx="1638087" cy="479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5" y="2903458"/>
              <a:ext cx="4248471" cy="504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テキスト ボックス 33"/>
            <p:cNvSpPr txBox="1"/>
            <p:nvPr/>
          </p:nvSpPr>
          <p:spPr>
            <a:xfrm>
              <a:off x="971600" y="2298358"/>
              <a:ext cx="15263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Masses for E</a:t>
              </a:r>
              <a:r>
                <a:rPr kumimoji="1" lang="en-US" altLang="ja-JP" sz="1600" baseline="30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α</a:t>
              </a:r>
              <a:endParaRPr kumimoji="1" lang="ja-JP" altLang="en-US" sz="1600" baseline="30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3016550" y="2298358"/>
              <a:ext cx="1375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Tauon mass</a:t>
              </a:r>
              <a:endParaRPr kumimoji="1" lang="ja-JP" altLang="en-US" sz="1600" baseline="30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13" name="角丸四角形 12"/>
          <p:cNvSpPr/>
          <p:nvPr/>
        </p:nvSpPr>
        <p:spPr>
          <a:xfrm>
            <a:off x="5409190" y="1268760"/>
            <a:ext cx="3555298" cy="2304256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/>
        </p:nvGrpSpPr>
        <p:grpSpPr>
          <a:xfrm>
            <a:off x="683568" y="2204864"/>
            <a:ext cx="7128792" cy="2044847"/>
            <a:chOff x="683568" y="2201090"/>
            <a:chExt cx="7128792" cy="2044847"/>
          </a:xfrm>
        </p:grpSpPr>
        <p:sp>
          <p:nvSpPr>
            <p:cNvPr id="36" name="角丸四角形 35"/>
            <p:cNvSpPr/>
            <p:nvPr/>
          </p:nvSpPr>
          <p:spPr>
            <a:xfrm>
              <a:off x="2555775" y="2636912"/>
              <a:ext cx="2088231" cy="504582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角丸四角形 36"/>
            <p:cNvSpPr/>
            <p:nvPr/>
          </p:nvSpPr>
          <p:spPr>
            <a:xfrm>
              <a:off x="683568" y="3717032"/>
              <a:ext cx="1368152" cy="528905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角丸四角形 37"/>
            <p:cNvSpPr/>
            <p:nvPr/>
          </p:nvSpPr>
          <p:spPr>
            <a:xfrm>
              <a:off x="3851920" y="3717032"/>
              <a:ext cx="1944216" cy="528905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9" name="直線矢印コネクタ 38"/>
            <p:cNvCxnSpPr/>
            <p:nvPr/>
          </p:nvCxnSpPr>
          <p:spPr>
            <a:xfrm flipV="1">
              <a:off x="4644006" y="2201090"/>
              <a:ext cx="2376266" cy="435822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/>
            <p:cNvCxnSpPr/>
            <p:nvPr/>
          </p:nvCxnSpPr>
          <p:spPr>
            <a:xfrm flipV="1">
              <a:off x="1979712" y="3068000"/>
              <a:ext cx="4392488" cy="624182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/>
            <p:cNvCxnSpPr/>
            <p:nvPr/>
          </p:nvCxnSpPr>
          <p:spPr>
            <a:xfrm flipV="1">
              <a:off x="5724128" y="3141494"/>
              <a:ext cx="2088232" cy="575538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16" name="スライド番号プレースホルダー 92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3C-2405-443E-BA2A-1A9F74334C31}" type="slidenum">
              <a:rPr kumimoji="1" lang="ja-JP" altLang="en-US" smtClean="0"/>
              <a:t>26</a:t>
            </a:fld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3825876" y="2370366"/>
            <a:ext cx="4922588" cy="1986379"/>
            <a:chOff x="3825876" y="2370366"/>
            <a:chExt cx="4922588" cy="1986379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5622055" y="2370366"/>
              <a:ext cx="3126409" cy="986626"/>
              <a:chOff x="5622055" y="2370366"/>
              <a:chExt cx="3126409" cy="986626"/>
            </a:xfrm>
          </p:grpSpPr>
          <p:sp>
            <p:nvSpPr>
              <p:cNvPr id="6" name="テキスト ボックス 5"/>
              <p:cNvSpPr txBox="1"/>
              <p:nvPr/>
            </p:nvSpPr>
            <p:spPr>
              <a:xfrm>
                <a:off x="7718302" y="2772217"/>
                <a:ext cx="5261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200" b="1" dirty="0" smtClean="0">
                    <a:solidFill>
                      <a:schemeClr val="tx2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×</a:t>
                </a:r>
                <a:endParaRPr kumimoji="1" lang="ja-JP" altLang="en-US" sz="3200" b="1" dirty="0">
                  <a:solidFill>
                    <a:schemeClr val="tx2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grpSp>
            <p:nvGrpSpPr>
              <p:cNvPr id="8" name="グループ化 7"/>
              <p:cNvGrpSpPr/>
              <p:nvPr/>
            </p:nvGrpSpPr>
            <p:grpSpPr>
              <a:xfrm>
                <a:off x="5622055" y="2370366"/>
                <a:ext cx="3126409" cy="482570"/>
                <a:chOff x="5622055" y="2370366"/>
                <a:chExt cx="3126409" cy="482570"/>
              </a:xfrm>
            </p:grpSpPr>
            <p:cxnSp>
              <p:nvCxnSpPr>
                <p:cNvPr id="4" name="直線矢印コネクタ 3"/>
                <p:cNvCxnSpPr/>
                <p:nvPr/>
              </p:nvCxnSpPr>
              <p:spPr>
                <a:xfrm>
                  <a:off x="6012160" y="2852936"/>
                  <a:ext cx="1872208" cy="0"/>
                </a:xfrm>
                <a:prstGeom prst="straightConnector1">
                  <a:avLst/>
                </a:prstGeom>
                <a:ln w="25400">
                  <a:prstDash val="sysDot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線矢印コネクタ 27"/>
                <p:cNvCxnSpPr/>
                <p:nvPr/>
              </p:nvCxnSpPr>
              <p:spPr>
                <a:xfrm flipH="1">
                  <a:off x="8100392" y="2852410"/>
                  <a:ext cx="648072" cy="526"/>
                </a:xfrm>
                <a:prstGeom prst="straightConnector1">
                  <a:avLst/>
                </a:prstGeom>
                <a:ln w="25400">
                  <a:prstDash val="sysDot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5622055" y="2370366"/>
                  <a:ext cx="53412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000" dirty="0" smtClean="0">
                      <a:solidFill>
                        <a:schemeClr val="tx2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L#</a:t>
                  </a:r>
                  <a:endParaRPr kumimoji="1" lang="ja-JP" altLang="en-US" sz="2000" dirty="0">
                    <a:solidFill>
                      <a:schemeClr val="tx2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</p:grpSp>
        </p:grpSp>
        <p:sp>
          <p:nvSpPr>
            <p:cNvPr id="15" name="テキスト ボックス 14"/>
            <p:cNvSpPr txBox="1"/>
            <p:nvPr/>
          </p:nvSpPr>
          <p:spPr>
            <a:xfrm>
              <a:off x="5940152" y="3956635"/>
              <a:ext cx="28055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chemeClr val="tx2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L# violating coupling</a:t>
              </a:r>
              <a:endParaRPr kumimoji="1" lang="ja-JP" altLang="en-US" sz="20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" name="円/楕円 1"/>
            <p:cNvSpPr/>
            <p:nvPr/>
          </p:nvSpPr>
          <p:spPr>
            <a:xfrm>
              <a:off x="3825876" y="3806706"/>
              <a:ext cx="649094" cy="41438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43" name="直線コネクタ 42"/>
          <p:cNvCxnSpPr/>
          <p:nvPr/>
        </p:nvCxnSpPr>
        <p:spPr>
          <a:xfrm>
            <a:off x="3495583" y="6309320"/>
            <a:ext cx="333932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2127431" y="6309320"/>
            <a:ext cx="81904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2051720" y="6444044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O(10</a:t>
            </a:r>
            <a:r>
              <a:rPr kumimoji="1" lang="en-US" altLang="ja-JP" b="1" baseline="30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-4</a:t>
            </a:r>
            <a:r>
              <a:rPr kumimoji="1"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ja-JP" altLang="en-US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468186" y="6444044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O(10</a:t>
            </a:r>
            <a:r>
              <a:rPr kumimoji="1" lang="en-US" altLang="ja-JP" b="1" baseline="30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-4</a:t>
            </a:r>
            <a:r>
              <a:rPr kumimoji="1"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ja-JP" altLang="en-US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7524328" y="5765194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O(0.1) eV</a:t>
            </a:r>
            <a:endParaRPr kumimoji="1" lang="ja-JP" altLang="en-US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右矢印 17"/>
          <p:cNvSpPr/>
          <p:nvPr/>
        </p:nvSpPr>
        <p:spPr>
          <a:xfrm>
            <a:off x="7020272" y="5661248"/>
            <a:ext cx="504056" cy="57484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" name="直線コネクタ 47"/>
          <p:cNvCxnSpPr/>
          <p:nvPr/>
        </p:nvCxnSpPr>
        <p:spPr>
          <a:xfrm>
            <a:off x="1210151" y="6309320"/>
            <a:ext cx="409521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467544" y="6444044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~0.01 GeV</a:t>
            </a:r>
            <a:endParaRPr kumimoji="1" lang="ja-JP" altLang="en-US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50" name="グループ化 49"/>
          <p:cNvGrpSpPr/>
          <p:nvPr/>
        </p:nvGrpSpPr>
        <p:grpSpPr>
          <a:xfrm>
            <a:off x="110240" y="4653136"/>
            <a:ext cx="8710232" cy="1616513"/>
            <a:chOff x="110240" y="4653136"/>
            <a:chExt cx="8710232" cy="1616513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40" y="4653136"/>
              <a:ext cx="8710232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5615795"/>
              <a:ext cx="6239370" cy="653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58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 txBox="1">
            <a:spLocks/>
          </p:cNvSpPr>
          <p:nvPr/>
        </p:nvSpPr>
        <p:spPr>
          <a:xfrm>
            <a:off x="0" y="-27384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4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lang="en-US" altLang="ja-JP" sz="3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</a:t>
            </a:r>
            <a:r>
              <a:rPr lang="en-US" altLang="ja-JP" sz="3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3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 </a:t>
            </a:r>
            <a:r>
              <a:rPr lang="en-US" altLang="ja-JP" sz="3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 γ Processes</a:t>
            </a:r>
            <a:endParaRPr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216" name="スライド番号プレースホルダー 92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3C-2405-443E-BA2A-1A9F74334C31}" type="slidenum">
              <a:rPr kumimoji="1" lang="ja-JP" altLang="en-US" smtClean="0"/>
              <a:t>27</a:t>
            </a:fld>
            <a:endParaRPr kumimoji="1" lang="ja-JP" alt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345" y="1340769"/>
            <a:ext cx="3145791" cy="153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下矢印 2"/>
          <p:cNvSpPr/>
          <p:nvPr/>
        </p:nvSpPr>
        <p:spPr>
          <a:xfrm>
            <a:off x="2843808" y="5012251"/>
            <a:ext cx="1728192" cy="63005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左中かっこ 5"/>
          <p:cNvSpPr/>
          <p:nvPr/>
        </p:nvSpPr>
        <p:spPr>
          <a:xfrm rot="5400000">
            <a:off x="3743908" y="1088740"/>
            <a:ext cx="504056" cy="4032448"/>
          </a:xfrm>
          <a:prstGeom prst="leftBrace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78870" y="3501008"/>
            <a:ext cx="3195105" cy="1172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Diagonal elements: a</a:t>
            </a:r>
            <a:r>
              <a:rPr kumimoji="1" lang="en-US" altLang="ja-JP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=b </a:t>
            </a:r>
          </a:p>
          <a:p>
            <a:pPr>
              <a:lnSpc>
                <a:spcPct val="130000"/>
              </a:lnSpc>
            </a:pP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Muon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g-2 (a=b=μ)</a:t>
            </a:r>
          </a:p>
          <a:p>
            <a:pPr>
              <a:lnSpc>
                <a:spcPct val="130000"/>
              </a:lnSpc>
            </a:pP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Electron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g-2 (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a=b=e)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27984" y="3574757"/>
            <a:ext cx="3964419" cy="1172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Off-diagonal elements</a:t>
            </a:r>
            <a:r>
              <a:rPr lang="en-US" altLang="ja-JP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: </a:t>
            </a:r>
            <a:r>
              <a:rPr lang="en-US" altLang="ja-JP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ja-JP" altLang="en-US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≠</a:t>
            </a:r>
            <a:r>
              <a:rPr lang="en-US" altLang="ja-JP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 </a:t>
            </a:r>
          </a:p>
          <a:p>
            <a:pPr>
              <a:lnSpc>
                <a:spcPct val="130000"/>
              </a:lnSpc>
            </a:pP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Lepton flavor violating process; </a:t>
            </a:r>
          </a:p>
          <a:p>
            <a:pPr>
              <a:lnSpc>
                <a:spcPct val="130000"/>
              </a:lnSpc>
            </a:pP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i.e.,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μ 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 </a:t>
            </a:r>
            <a:r>
              <a:rPr lang="en-US" altLang="ja-JP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eγ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721514" y="4869160"/>
            <a:ext cx="3162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Same assumptions are taken </a:t>
            </a:r>
          </a:p>
          <a:p>
            <a:pPr>
              <a:lnSpc>
                <a:spcPct val="150000"/>
              </a:lnSpc>
            </a:pP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as in the lepton masses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31640" y="1537628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Δa</a:t>
            </a:r>
            <a:r>
              <a:rPr kumimoji="1" lang="en-US" altLang="ja-JP" sz="2800" b="1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ab</a:t>
            </a:r>
            <a:r>
              <a:rPr kumimoji="1"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= </a:t>
            </a: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63688" y="5948355"/>
            <a:ext cx="4357283" cy="6489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tIns="108000" bIns="108000" rtlCol="0">
            <a:spAutoFit/>
          </a:bodyPr>
          <a:lstStyle/>
          <a:p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Δ</a:t>
            </a:r>
            <a:r>
              <a:rPr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kumimoji="1" lang="en-US" altLang="ja-JP" sz="2800" b="1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ab</a:t>
            </a:r>
            <a:r>
              <a:rPr kumimoji="1"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∝ </a:t>
            </a:r>
            <a:r>
              <a:rPr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(M</a:t>
            </a:r>
            <a:r>
              <a:rPr lang="en-US" altLang="ja-JP" sz="2800" b="1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</a:t>
            </a:r>
            <a:r>
              <a:rPr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en-US" altLang="ja-JP" sz="2800" b="1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ab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= (M</a:t>
            </a:r>
            <a:r>
              <a:rPr lang="en-US" altLang="ja-JP" sz="2800" b="1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</a:t>
            </a:r>
            <a:r>
              <a:rPr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en-US" altLang="ja-JP" sz="2800" b="1" baseline="-25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aa</a:t>
            </a:r>
            <a:endParaRPr kumimoji="1" lang="ja-JP" altLang="en-US" sz="2800" b="1" baseline="-25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499992" y="1297617"/>
            <a:ext cx="2825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New physics contribution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602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 txBox="1">
            <a:spLocks/>
          </p:cNvSpPr>
          <p:nvPr/>
        </p:nvSpPr>
        <p:spPr>
          <a:xfrm>
            <a:off x="0" y="-27384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4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lang="en-US" altLang="ja-JP" sz="3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</a:t>
            </a:r>
            <a:r>
              <a:rPr lang="en-US" altLang="ja-JP" sz="3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3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 </a:t>
            </a:r>
            <a:r>
              <a:rPr lang="en-US" altLang="ja-JP" sz="3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 γ Processes</a:t>
            </a:r>
            <a:endParaRPr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216" name="スライド番号プレースホルダー 92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3C-2405-443E-BA2A-1A9F74334C31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345" y="1340769"/>
            <a:ext cx="3145791" cy="153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331640" y="1537628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Δa</a:t>
            </a:r>
            <a:r>
              <a:rPr kumimoji="1" lang="en-US" altLang="ja-JP" sz="2800" b="1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ab</a:t>
            </a:r>
            <a:r>
              <a:rPr kumimoji="1"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= </a:t>
            </a: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2843808" y="5012251"/>
            <a:ext cx="1728192" cy="63005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21514" y="4869160"/>
            <a:ext cx="3162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Same assumptions are taken </a:t>
            </a:r>
          </a:p>
          <a:p>
            <a:pPr>
              <a:lnSpc>
                <a:spcPct val="150000"/>
              </a:lnSpc>
            </a:pP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as in the lepton masses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左中かっこ 5"/>
          <p:cNvSpPr/>
          <p:nvPr/>
        </p:nvSpPr>
        <p:spPr>
          <a:xfrm rot="5400000">
            <a:off x="3743908" y="1088740"/>
            <a:ext cx="504056" cy="4032448"/>
          </a:xfrm>
          <a:prstGeom prst="leftBrace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78870" y="3501008"/>
            <a:ext cx="3195105" cy="1172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Diagonal elements: a</a:t>
            </a:r>
            <a:r>
              <a:rPr kumimoji="1" lang="en-US" altLang="ja-JP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=b </a:t>
            </a:r>
          </a:p>
          <a:p>
            <a:pPr>
              <a:lnSpc>
                <a:spcPct val="130000"/>
              </a:lnSpc>
            </a:pP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Muon</a:t>
            </a:r>
            <a:r>
              <a:rPr kumimoji="1"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g-2 (a=b=μ)</a:t>
            </a:r>
          </a:p>
          <a:p>
            <a:pPr>
              <a:lnSpc>
                <a:spcPct val="130000"/>
              </a:lnSpc>
            </a:pP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Electron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g-2 (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a=b=e)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27984" y="3574757"/>
            <a:ext cx="3964419" cy="1172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b="1" dirty="0" smtClean="0">
                <a:solidFill>
                  <a:schemeClr val="bg1">
                    <a:lumMod val="6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Off-diagonal elements</a:t>
            </a:r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: </a:t>
            </a:r>
            <a:r>
              <a:rPr lang="en-US" altLang="ja-JP" b="1" dirty="0" smtClean="0">
                <a:solidFill>
                  <a:schemeClr val="bg1">
                    <a:lumMod val="6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ja-JP" altLang="en-US" b="1" dirty="0">
                <a:solidFill>
                  <a:schemeClr val="bg1">
                    <a:lumMod val="6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≠</a:t>
            </a:r>
            <a:r>
              <a:rPr lang="en-US" altLang="ja-JP" b="1" dirty="0" smtClean="0">
                <a:solidFill>
                  <a:schemeClr val="bg1">
                    <a:lumMod val="6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 </a:t>
            </a:r>
          </a:p>
          <a:p>
            <a:pPr>
              <a:lnSpc>
                <a:spcPct val="130000"/>
              </a:lnSpc>
            </a:pPr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Lepton flavor violating process; </a:t>
            </a:r>
          </a:p>
          <a:p>
            <a:pPr>
              <a:lnSpc>
                <a:spcPct val="130000"/>
              </a:lnSpc>
            </a:pPr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i.e., </a:t>
            </a:r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μ </a:t>
            </a:r>
            <a:r>
              <a:rPr lang="ja-JP" altLang="en-US" dirty="0" smtClean="0">
                <a:solidFill>
                  <a:schemeClr val="bg1">
                    <a:lumMod val="6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 </a:t>
            </a:r>
            <a:r>
              <a:rPr lang="en-US" altLang="ja-JP" dirty="0" err="1" smtClean="0">
                <a:solidFill>
                  <a:schemeClr val="bg1">
                    <a:lumMod val="6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eγ</a:t>
            </a:r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63688" y="5948355"/>
            <a:ext cx="4357283" cy="6489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tIns="108000" bIns="108000" rtlCol="0">
            <a:spAutoFit/>
          </a:bodyPr>
          <a:lstStyle/>
          <a:p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Δ</a:t>
            </a:r>
            <a:r>
              <a:rPr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kumimoji="1" lang="en-US" altLang="ja-JP" sz="2800" b="1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ab</a:t>
            </a:r>
            <a:r>
              <a:rPr kumimoji="1"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∝ </a:t>
            </a:r>
            <a:r>
              <a:rPr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(M</a:t>
            </a:r>
            <a:r>
              <a:rPr lang="en-US" altLang="ja-JP" sz="2800" b="1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</a:t>
            </a:r>
            <a:r>
              <a:rPr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en-US" altLang="ja-JP" sz="2800" b="1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ab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= (M</a:t>
            </a:r>
            <a:r>
              <a:rPr lang="en-US" altLang="ja-JP" sz="2800" b="1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</a:t>
            </a:r>
            <a:r>
              <a:rPr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en-US" altLang="ja-JP" sz="2800" b="1" baseline="-25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aa</a:t>
            </a:r>
            <a:endParaRPr kumimoji="1" lang="ja-JP" altLang="en-US" sz="2800" b="1" baseline="-25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499992" y="1297617"/>
            <a:ext cx="2825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New physics contribution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200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/>
          </a:solidFill>
        </p:spPr>
        <p:txBody>
          <a:bodyPr/>
          <a:lstStyle/>
          <a:p>
            <a:pPr algn="l"/>
            <a:r>
              <a:rPr lang="ja-JP" altLang="en-US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4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Higgs Discovery</a:t>
            </a:r>
            <a:endParaRPr kumimoji="1" lang="ja-JP" altLang="en-US" sz="4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8490" y="1340768"/>
            <a:ext cx="8531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 Higgs boson has been discovered with the mass of 126 GeV.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Mass, CP and signal strengths are consistent with those of </a:t>
            </a:r>
          </a:p>
          <a:p>
            <a:pPr>
              <a:lnSpc>
                <a:spcPct val="150000"/>
              </a:lnSpc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the SM Higgs boson within the error. 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So far, Higgs boson couplings are not measured so accurately. 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179512" y="3356992"/>
            <a:ext cx="3990058" cy="3323561"/>
            <a:chOff x="293910" y="3447424"/>
            <a:chExt cx="3990058" cy="332356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98" y="3447424"/>
              <a:ext cx="3523370" cy="2965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2375427" y="6309320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κ</a:t>
              </a:r>
              <a:r>
                <a:rPr lang="en-US" altLang="ja-JP" sz="2400" baseline="-25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V</a:t>
              </a:r>
              <a:endParaRPr kumimoji="1" lang="ja-JP" altLang="en-US" sz="2400" baseline="-25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 rot="16200000">
              <a:off x="288941" y="4690557"/>
              <a:ext cx="4716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err="1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κ</a:t>
              </a:r>
              <a:r>
                <a:rPr lang="en-US" altLang="ja-JP" sz="2400" baseline="-25000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F</a:t>
              </a:r>
              <a:endParaRPr kumimoji="1" lang="ja-JP" altLang="en-US" sz="2400" baseline="-25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4644008" y="3748970"/>
            <a:ext cx="3315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κ</a:t>
            </a:r>
            <a:r>
              <a:rPr lang="en-US" altLang="ja-JP" sz="2000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V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= g</a:t>
            </a:r>
            <a:r>
              <a:rPr lang="en-US" altLang="ja-JP" sz="2000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hVV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exp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)/g</a:t>
            </a:r>
            <a:r>
              <a:rPr lang="en-US" altLang="ja-JP" sz="2000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hVV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(SM)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65217" y="4253026"/>
            <a:ext cx="3219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κ</a:t>
            </a:r>
            <a:r>
              <a:rPr lang="en-US" altLang="ja-JP" sz="2000" baseline="-250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= </a:t>
            </a: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</a:t>
            </a:r>
            <a:r>
              <a:rPr lang="en-US" altLang="ja-JP" sz="2000" baseline="-25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hFF</a:t>
            </a:r>
            <a:r>
              <a:rPr lang="en-US" altLang="ja-JP" sz="2000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exp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)/</a:t>
            </a: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</a:t>
            </a:r>
            <a:r>
              <a:rPr lang="en-US" altLang="ja-JP" sz="2000" baseline="-25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hFF</a:t>
            </a:r>
            <a:r>
              <a:rPr lang="en-US" altLang="ja-JP" sz="2000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(SM)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2987824" y="4595155"/>
            <a:ext cx="0" cy="471606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2123728" y="5445224"/>
            <a:ext cx="0" cy="471606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644008" y="5066761"/>
            <a:ext cx="4131067" cy="1172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 particu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lar, </a:t>
            </a:r>
            <a:r>
              <a:rPr lang="en-US" altLang="ja-JP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Yukawa couplings </a:t>
            </a:r>
          </a:p>
          <a:p>
            <a:pPr>
              <a:lnSpc>
                <a:spcPct val="130000"/>
              </a:lnSpc>
            </a:pP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have not been measured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recisely </a:t>
            </a:r>
          </a:p>
          <a:p>
            <a:pPr>
              <a:lnSpc>
                <a:spcPct val="130000"/>
              </a:lnSpc>
            </a:pP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(about ±50% error).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155405" y="3284984"/>
            <a:ext cx="2008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Scaling factors</a:t>
            </a:r>
            <a:endParaRPr kumimoji="1" lang="ja-JP" altLang="en-US" sz="2000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3C-2405-443E-BA2A-1A9F74334C31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21534" y="4653136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SM</a:t>
            </a:r>
            <a:endParaRPr kumimoji="1" lang="ja-JP" altLang="en-US" sz="20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>
            <a:off x="5148064" y="980728"/>
            <a:ext cx="3429000" cy="5564435"/>
            <a:chOff x="2987824" y="188640"/>
            <a:chExt cx="3429000" cy="5564435"/>
          </a:xfrm>
        </p:grpSpPr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188640"/>
              <a:ext cx="3429000" cy="509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400" y="5229200"/>
              <a:ext cx="3352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テキスト ボックス 20"/>
          <p:cNvSpPr txBox="1"/>
          <p:nvPr/>
        </p:nvSpPr>
        <p:spPr>
          <a:xfrm>
            <a:off x="5436096" y="3284984"/>
            <a:ext cx="35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436096" y="2204864"/>
            <a:ext cx="62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1.2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436096" y="1084674"/>
            <a:ext cx="62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1.4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436096" y="4325034"/>
            <a:ext cx="62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0.8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436096" y="5261138"/>
            <a:ext cx="62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0.6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 flipV="1">
            <a:off x="2987824" y="1084675"/>
            <a:ext cx="4896544" cy="35104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>
            <a:off x="2987824" y="5066761"/>
            <a:ext cx="4104456" cy="9144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539552" y="5157192"/>
            <a:ext cx="8339211" cy="13484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noFill/>
          </a:ln>
        </p:spPr>
        <p:txBody>
          <a:bodyPr wrap="square" lIns="144000" tIns="216000" rIns="144000" bIns="144000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Higgs discovery </a:t>
            </a:r>
            <a:r>
              <a:rPr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≠ </a:t>
            </a:r>
            <a:r>
              <a:rPr lang="en-US" altLang="ja-JP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Yukawa interactions have been confirmed.</a:t>
            </a:r>
          </a:p>
        </p:txBody>
      </p:sp>
    </p:spTree>
    <p:extLst>
      <p:ext uri="{BB962C8B-B14F-4D97-AF65-F5344CB8AC3E}">
        <p14:creationId xmlns:p14="http://schemas.microsoft.com/office/powerpoint/2010/main" val="358136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 txBox="1">
            <a:spLocks/>
          </p:cNvSpPr>
          <p:nvPr/>
        </p:nvSpPr>
        <p:spPr>
          <a:xfrm>
            <a:off x="0" y="-27384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4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Muon </a:t>
            </a:r>
            <a:r>
              <a:rPr lang="en-US" altLang="ja-JP" sz="3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g-2 </a:t>
            </a:r>
            <a:r>
              <a:rPr lang="ja-JP" altLang="en-US" sz="3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7676913C-2405-443E-BA2A-1A9F74334C31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3059832" y="1999873"/>
            <a:ext cx="59046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i="1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Bennett </a:t>
            </a:r>
            <a:r>
              <a:rPr lang="en-US" altLang="ja-JP" sz="1200" i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et </a:t>
            </a:r>
            <a:r>
              <a:rPr lang="en-US" altLang="ja-JP" sz="1200" i="1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al [Muon g-2 collaboration] Phys.</a:t>
            </a:r>
            <a:r>
              <a:rPr lang="ja-JP" altLang="en-US" sz="1200" i="1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200" i="1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Rev</a:t>
            </a:r>
            <a:r>
              <a:rPr lang="en-US" altLang="ja-JP" sz="1200" i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 D </a:t>
            </a:r>
            <a:r>
              <a:rPr lang="en-US" altLang="ja-JP" sz="1200" b="1" i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73</a:t>
            </a:r>
            <a:r>
              <a:rPr lang="en-US" altLang="ja-JP" sz="1200" i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</a:t>
            </a:r>
            <a:r>
              <a:rPr lang="en-US" altLang="ja-JP" sz="1200" i="1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(2006</a:t>
            </a:r>
            <a:r>
              <a:rPr lang="en-US" altLang="ja-JP" sz="1200" i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).</a:t>
            </a:r>
            <a:endParaRPr lang="ja-JP" altLang="en-US" sz="1200" i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78663"/>
            <a:ext cx="6630340" cy="61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右矢印 6"/>
          <p:cNvSpPr/>
          <p:nvPr/>
        </p:nvSpPr>
        <p:spPr>
          <a:xfrm>
            <a:off x="1393751" y="5301208"/>
            <a:ext cx="972108" cy="57606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30133" y="5354052"/>
            <a:ext cx="3038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4.3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σ</a:t>
            </a:r>
            <a:r>
              <a:rPr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deviation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23528" y="1556792"/>
            <a:ext cx="6158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current measured value at BNL is given by 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23528" y="3172906"/>
            <a:ext cx="8513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deviation in a</a:t>
            </a:r>
            <a:r>
              <a:rPr lang="en-US" altLang="ja-JP" sz="2000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μ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from the SM prediction has been calculated by 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014092" y="3789040"/>
            <a:ext cx="5302324" cy="33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200" i="1" dirty="0" err="1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Benayoun</a:t>
            </a:r>
            <a:r>
              <a:rPr lang="en-US" altLang="ja-JP" sz="1200" i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</a:t>
            </a:r>
            <a:r>
              <a:rPr lang="en-US" altLang="ja-JP" sz="1200" i="1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David</a:t>
            </a:r>
            <a:r>
              <a:rPr lang="en-US" altLang="ja-JP" sz="1200" i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</a:t>
            </a:r>
            <a:r>
              <a:rPr lang="en-US" altLang="ja-JP" sz="1200" i="1" dirty="0" err="1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Delbuono</a:t>
            </a:r>
            <a:r>
              <a:rPr lang="en-US" altLang="ja-JP" sz="1200" i="1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</a:t>
            </a:r>
            <a:r>
              <a:rPr lang="en-US" altLang="ja-JP" sz="1200" i="1" dirty="0" err="1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Jegerlehner</a:t>
            </a:r>
            <a:r>
              <a:rPr lang="en-US" altLang="ja-JP" sz="1200" i="1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</a:t>
            </a:r>
            <a:r>
              <a:rPr lang="fr-FR" altLang="ja-JP" sz="1200" i="1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Eur</a:t>
            </a:r>
            <a:r>
              <a:rPr lang="fr-FR" altLang="ja-JP" sz="1200" i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 Phys. J. C </a:t>
            </a:r>
            <a:r>
              <a:rPr lang="fr-FR" altLang="ja-JP" sz="1200" b="1" i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72</a:t>
            </a:r>
            <a:r>
              <a:rPr lang="fr-FR" altLang="ja-JP" sz="1200" i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</a:t>
            </a:r>
            <a:r>
              <a:rPr lang="fr-FR" altLang="ja-JP" sz="1200" i="1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fr-FR" altLang="ja-JP" sz="1200" i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2012</a:t>
            </a:r>
            <a:r>
              <a:rPr lang="fr-FR" altLang="ja-JP" sz="1200" i="1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)..</a:t>
            </a:r>
            <a:endParaRPr lang="ja-JP" altLang="en-US" sz="1200" i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57553"/>
            <a:ext cx="7850491" cy="639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35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 txBox="1">
            <a:spLocks/>
          </p:cNvSpPr>
          <p:nvPr/>
        </p:nvSpPr>
        <p:spPr>
          <a:xfrm>
            <a:off x="0" y="-27384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4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Muon </a:t>
            </a:r>
            <a:r>
              <a:rPr lang="en-US" altLang="ja-JP" sz="3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g-2</a:t>
            </a:r>
            <a:endParaRPr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216" name="スライド番号プレースホルダー 92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3C-2405-443E-BA2A-1A9F74334C31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1788675"/>
            <a:ext cx="5638515" cy="192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939362" y="2060848"/>
            <a:ext cx="2809102" cy="7140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φ</a:t>
            </a:r>
            <a:r>
              <a:rPr lang="en-US" altLang="ja-JP" sz="1600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are the neutral Z</a:t>
            </a:r>
            <a:r>
              <a:rPr lang="en-US" altLang="ja-JP" sz="1600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-odd </a:t>
            </a:r>
          </a:p>
          <a:p>
            <a:pPr>
              <a:lnSpc>
                <a:spcPct val="130000"/>
              </a:lnSpc>
            </a:pP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scalar bosons.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4418705"/>
            <a:ext cx="7416823" cy="65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323528" y="3902278"/>
            <a:ext cx="2127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Δa</a:t>
            </a:r>
            <a:r>
              <a:rPr lang="en-US" altLang="ja-JP" sz="2400" baseline="-25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μ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= </a:t>
            </a:r>
            <a:r>
              <a:rPr lang="en-US" altLang="ja-JP" sz="24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Δa</a:t>
            </a:r>
            <a:r>
              <a:rPr lang="en-US" altLang="ja-JP" sz="2400" baseline="-25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μμ</a:t>
            </a:r>
            <a:r>
              <a:rPr lang="en-US" altLang="ja-JP" sz="2400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~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0257" y="1412776"/>
            <a:ext cx="8370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 have new contributions to g-2 from the Z</a:t>
            </a:r>
            <a:r>
              <a:rPr kumimoji="1" lang="en-US" altLang="ja-JP" sz="2000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-odd particle loops.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61" y="5589240"/>
            <a:ext cx="420449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575556" y="5074282"/>
            <a:ext cx="27003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654666" y="5117122"/>
            <a:ext cx="2621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∝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en-US" altLang="ja-JP" sz="2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</a:t>
            </a:r>
            <a:r>
              <a:rPr lang="en-US" altLang="ja-JP" sz="2000" b="1" baseline="-25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</a:t>
            </a:r>
            <a:r>
              <a:rPr lang="en-US" altLang="ja-JP" sz="2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en-US" altLang="ja-JP" sz="2000" b="1" baseline="-25000" dirty="0" err="1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μμ</a:t>
            </a:r>
            <a:r>
              <a:rPr lang="ja-JP" altLang="en-US" sz="2000" b="1" baseline="-25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= </a:t>
            </a:r>
            <a:r>
              <a:rPr lang="en-US" altLang="ja-JP" sz="20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</a:t>
            </a:r>
            <a:r>
              <a:rPr kumimoji="1" lang="en-US" altLang="ja-JP" sz="2000" b="1" baseline="-25000" dirty="0" err="1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μ</a:t>
            </a:r>
            <a:endParaRPr kumimoji="1" lang="ja-JP" altLang="en-US" sz="2000" b="1" baseline="-25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992" y="3717032"/>
            <a:ext cx="2767996" cy="44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4139952" y="5764071"/>
            <a:ext cx="936104" cy="7612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 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48064" y="608400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O(10</a:t>
            </a:r>
            <a:r>
              <a:rPr kumimoji="1" lang="en-US" altLang="ja-JP" b="1" baseline="30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-8</a:t>
            </a:r>
            <a:r>
              <a:rPr kumimoji="1"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ja-JP" altLang="en-US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574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 txBox="1">
            <a:spLocks/>
          </p:cNvSpPr>
          <p:nvPr/>
        </p:nvSpPr>
        <p:spPr>
          <a:xfrm>
            <a:off x="0" y="-27384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4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Muon </a:t>
            </a:r>
            <a:r>
              <a:rPr lang="en-US" altLang="ja-JP" sz="3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g-2</a:t>
            </a:r>
            <a:endParaRPr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216" name="スライド番号プレースホルダー 92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3C-2405-443E-BA2A-1A9F74334C31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61" y="5517232"/>
            <a:ext cx="420449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45" y="1409311"/>
            <a:ext cx="5495925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970" y="3305022"/>
            <a:ext cx="3980997" cy="48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角丸四角形 1"/>
          <p:cNvSpPr/>
          <p:nvPr/>
        </p:nvSpPr>
        <p:spPr>
          <a:xfrm>
            <a:off x="4788024" y="3230488"/>
            <a:ext cx="4161526" cy="6305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/>
          <p:cNvCxnSpPr/>
          <p:nvPr/>
        </p:nvCxnSpPr>
        <p:spPr>
          <a:xfrm>
            <a:off x="2915816" y="2132856"/>
            <a:ext cx="129614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98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 txBox="1">
            <a:spLocks/>
          </p:cNvSpPr>
          <p:nvPr/>
        </p:nvSpPr>
        <p:spPr>
          <a:xfrm>
            <a:off x="0" y="-27384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4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Higgs Phenomenology</a:t>
            </a:r>
            <a:endParaRPr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216" name="スライド番号プレースホルダー 92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3C-2405-443E-BA2A-1A9F74334C31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1300698"/>
            <a:ext cx="6195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There are two pairs of doubly-charged Higgs bosons;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8618"/>
            <a:ext cx="2400026" cy="121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86136"/>
            <a:ext cx="25812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円/楕円 3"/>
          <p:cNvSpPr/>
          <p:nvPr/>
        </p:nvSpPr>
        <p:spPr>
          <a:xfrm>
            <a:off x="2099605" y="1772816"/>
            <a:ext cx="697347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5292080" y="1891680"/>
            <a:ext cx="864096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0" y="4149080"/>
            <a:ext cx="3192114" cy="227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95536" y="3482424"/>
            <a:ext cx="42852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1400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C.-W. Chiang, T. Nomura, K. Tsumura (2012); </a:t>
            </a:r>
          </a:p>
          <a:p>
            <a:pPr>
              <a:lnSpc>
                <a:spcPct val="150000"/>
              </a:lnSpc>
            </a:pPr>
            <a:r>
              <a:rPr lang="en-US" altLang="ja-JP" sz="1400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S. Kanemura, K.Y., H. </a:t>
            </a:r>
            <a:r>
              <a:rPr lang="en-US" altLang="ja-JP" sz="1400" dirty="0" err="1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Yokoya</a:t>
            </a:r>
            <a:r>
              <a:rPr lang="en-US" altLang="ja-JP" sz="1400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(2013).</a:t>
            </a:r>
            <a:endParaRPr kumimoji="1" lang="ja-JP" altLang="en-US" sz="14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690" y="4005064"/>
            <a:ext cx="3179686" cy="235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322224" y="3100898"/>
            <a:ext cx="672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Collider signatures from the doubly-charged Higgs bosons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099605" y="4437112"/>
            <a:ext cx="500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</a:t>
            </a:r>
            <a:r>
              <a:rPr kumimoji="1" lang="en-US" altLang="ja-JP" sz="1600" baseline="30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+</a:t>
            </a:r>
            <a:endParaRPr kumimoji="1" lang="ja-JP" altLang="en-US" sz="1600" baseline="30000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127326" y="5322694"/>
            <a:ext cx="500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</a:t>
            </a:r>
            <a:r>
              <a:rPr kumimoji="1" lang="en-US" altLang="ja-JP" sz="1600" baseline="30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+</a:t>
            </a:r>
            <a:endParaRPr kumimoji="1" lang="ja-JP" altLang="en-US" sz="1600" baseline="30000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614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 txBox="1">
            <a:spLocks/>
          </p:cNvSpPr>
          <p:nvPr/>
        </p:nvSpPr>
        <p:spPr>
          <a:xfrm>
            <a:off x="0" y="-27384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4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Higgs Phenomenology</a:t>
            </a:r>
            <a:endParaRPr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216" name="スライド番号プレースホルダー 92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3C-2405-443E-BA2A-1A9F74334C31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1300698"/>
            <a:ext cx="6195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There are two pairs of doubly-charged Higgs bosons;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8618"/>
            <a:ext cx="2400026" cy="121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86136"/>
            <a:ext cx="25812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円/楕円 3"/>
          <p:cNvSpPr/>
          <p:nvPr/>
        </p:nvSpPr>
        <p:spPr>
          <a:xfrm>
            <a:off x="2099605" y="1772816"/>
            <a:ext cx="697347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5292080" y="1891680"/>
            <a:ext cx="864096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0" y="4149080"/>
            <a:ext cx="3192114" cy="227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95536" y="3482424"/>
            <a:ext cx="42852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1400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C.-W. Chiang, T. Nomura, K. Tsumura (2012); </a:t>
            </a:r>
          </a:p>
          <a:p>
            <a:pPr>
              <a:lnSpc>
                <a:spcPct val="150000"/>
              </a:lnSpc>
            </a:pPr>
            <a:r>
              <a:rPr lang="en-US" altLang="ja-JP" sz="1400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S. Kanemura, K.Y., H. </a:t>
            </a:r>
            <a:r>
              <a:rPr lang="en-US" altLang="ja-JP" sz="1400" dirty="0" err="1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Yokoya</a:t>
            </a:r>
            <a:r>
              <a:rPr lang="en-US" altLang="ja-JP" sz="1400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(2013).</a:t>
            </a:r>
            <a:endParaRPr kumimoji="1" lang="ja-JP" altLang="en-US" sz="14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690" y="4005064"/>
            <a:ext cx="3179686" cy="235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322224" y="3100898"/>
            <a:ext cx="672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Collider signatures from the doubly-charged Higgs bosons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6707088" y="4483968"/>
            <a:ext cx="313184" cy="313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6863680" y="3851756"/>
            <a:ext cx="0" cy="6322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099605" y="4437112"/>
            <a:ext cx="500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</a:t>
            </a:r>
            <a:r>
              <a:rPr kumimoji="1" lang="en-US" altLang="ja-JP" sz="1600" baseline="30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+</a:t>
            </a:r>
            <a:endParaRPr kumimoji="1" lang="ja-JP" altLang="en-US" sz="1600" baseline="30000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127326" y="5322694"/>
            <a:ext cx="500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</a:t>
            </a:r>
            <a:r>
              <a:rPr kumimoji="1" lang="en-US" altLang="ja-JP" sz="1600" baseline="30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+</a:t>
            </a:r>
            <a:endParaRPr kumimoji="1" lang="ja-JP" altLang="en-US" sz="1600" baseline="30000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652120" y="3522494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Charged lepton mass matrix</a:t>
            </a:r>
            <a:endParaRPr kumimoji="1" lang="ja-JP" altLang="en-US" sz="1600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20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1340768"/>
            <a:ext cx="9145016" cy="4248472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altLang="ja-JP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 have proposed the new mechanism to naturally explain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ja-JP" sz="1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smallness of both masses for neutrinos and charged leptons </a:t>
            </a:r>
            <a:r>
              <a:rPr lang="en-US" altLang="ja-JP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and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ja-JP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</a:t>
            </a:r>
            <a:r>
              <a:rPr lang="en-US" altLang="ja-JP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</a:t>
            </a:r>
            <a:r>
              <a:rPr lang="en-US" altLang="ja-JP" sz="18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hierarchy between them</a:t>
            </a:r>
            <a:r>
              <a:rPr lang="en-US" altLang="ja-JP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 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l"/>
            </a:pP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altLang="ja-JP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Smallness can be explained by </a:t>
            </a:r>
            <a:r>
              <a:rPr lang="en-US" altLang="ja-JP" sz="1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loop suppression  and triplet VEVs</a:t>
            </a:r>
            <a:r>
              <a:rPr lang="en-US" altLang="ja-JP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 The mass hierarchy can be explained by </a:t>
            </a:r>
            <a:r>
              <a:rPr lang="en-US" altLang="ja-JP" sz="18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number of triplet VEV</a:t>
            </a:r>
            <a:r>
              <a:rPr lang="en-US" altLang="ja-JP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 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l"/>
            </a:pP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altLang="ja-JP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Discrepancy in the </a:t>
            </a:r>
            <a:r>
              <a:rPr lang="en-US" altLang="ja-JP" sz="1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muon g-2 </a:t>
            </a:r>
            <a:r>
              <a:rPr lang="en-US" altLang="ja-JP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can be explained due to the </a:t>
            </a:r>
            <a:r>
              <a:rPr lang="en-US" altLang="ja-JP" sz="1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O(1)  muon </a:t>
            </a:r>
            <a:r>
              <a:rPr lang="en-US" altLang="ja-JP" sz="1800" b="1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Yukawa couplings</a:t>
            </a:r>
            <a:r>
              <a:rPr lang="en-US" altLang="ja-JP" sz="1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which is required to reproduce m</a:t>
            </a:r>
            <a:r>
              <a:rPr lang="en-US" altLang="ja-JP" sz="1800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μ</a:t>
            </a:r>
            <a:r>
              <a:rPr lang="en-US" altLang="ja-JP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The lightest Z</a:t>
            </a:r>
            <a:r>
              <a:rPr lang="en-US" altLang="ja-JP" sz="1800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en-US" altLang="ja-JP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-odd scalar boson can be a dark matter candidate.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l"/>
            </a:pP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altLang="ja-JP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Collider phenomenology can be rich. We have two pairs of the </a:t>
            </a:r>
            <a:r>
              <a:rPr lang="en-US" altLang="ja-JP" sz="1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doubly-charged scalar bosons</a:t>
            </a:r>
            <a:r>
              <a:rPr lang="en-US" altLang="ja-JP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from Δ</a:t>
            </a:r>
            <a:r>
              <a:rPr lang="en-US" altLang="ja-JP" sz="1800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en-US" altLang="ja-JP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and Φ</a:t>
            </a:r>
            <a:r>
              <a:rPr lang="en-US" altLang="ja-JP" sz="1800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3/2</a:t>
            </a:r>
            <a:r>
              <a:rPr lang="en-US" altLang="ja-JP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 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0" y="-27384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Summary</a:t>
            </a:r>
            <a:endParaRPr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3C-2405-443E-BA2A-1A9F74334C31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21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>
          <a:xfrm>
            <a:off x="0" y="-27384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lang="en-US" altLang="ja-JP" sz="3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Higgs coupling measurements</a:t>
            </a:r>
            <a:endParaRPr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580112" y="620688"/>
            <a:ext cx="381642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1200" i="1" dirty="0">
                <a:solidFill>
                  <a:srgbClr val="92D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ILC, </a:t>
            </a:r>
            <a:r>
              <a:rPr lang="en-US" altLang="ja-JP" sz="1200" i="1" dirty="0" smtClean="0">
                <a:solidFill>
                  <a:srgbClr val="92D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TDR</a:t>
            </a:r>
            <a:endParaRPr kumimoji="1" lang="en-US" altLang="ja-JP" sz="1200" i="1" dirty="0" smtClean="0">
              <a:solidFill>
                <a:srgbClr val="92D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en-US" altLang="ja-JP" sz="1200" i="1" dirty="0" smtClean="0">
                <a:solidFill>
                  <a:srgbClr val="92D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ILC, Higgs White Paper, </a:t>
            </a:r>
            <a:r>
              <a:rPr kumimoji="1" lang="en-US" altLang="ja-JP" sz="1200" i="1" dirty="0" err="1" smtClean="0">
                <a:solidFill>
                  <a:srgbClr val="92D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arXiv</a:t>
            </a:r>
            <a:r>
              <a:rPr kumimoji="1" lang="en-US" altLang="ja-JP" sz="1200" i="1" dirty="0" smtClean="0">
                <a:solidFill>
                  <a:srgbClr val="92D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1310.0763</a:t>
            </a:r>
            <a:endParaRPr kumimoji="1" lang="ja-JP" altLang="en-US" sz="1200" i="1" dirty="0">
              <a:solidFill>
                <a:srgbClr val="92D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B670-20A7-4C2E-8E8A-7F3E114FA44E}" type="slidenum">
              <a:rPr lang="ja-JP" altLang="en-US" smtClean="0"/>
              <a:pPr/>
              <a:t>35</a:t>
            </a:fld>
            <a:endParaRPr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68760"/>
            <a:ext cx="5904656" cy="429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35" y="1268760"/>
            <a:ext cx="185068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805062" y="1268760"/>
            <a:ext cx="1038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(300/fb)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218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 txBox="1">
            <a:spLocks/>
          </p:cNvSpPr>
          <p:nvPr/>
        </p:nvSpPr>
        <p:spPr>
          <a:xfrm>
            <a:off x="0" y="-27384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Yukawa Interaction in the SM</a:t>
            </a:r>
            <a:endParaRPr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1270501"/>
            <a:ext cx="88360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 the SM, the Yukawa Lagrangian and coupling are given by</a:t>
            </a:r>
            <a:endParaRPr lang="en-US" altLang="ja-JP" sz="2000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03" y="2032964"/>
            <a:ext cx="3796396" cy="48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16" y="1988840"/>
            <a:ext cx="2482703" cy="53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直線矢印コネクタ 39"/>
          <p:cNvCxnSpPr/>
          <p:nvPr/>
        </p:nvCxnSpPr>
        <p:spPr>
          <a:xfrm>
            <a:off x="491860" y="4358427"/>
            <a:ext cx="7416824" cy="1596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7980692" y="4189730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Mass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980692" y="5445224"/>
            <a:ext cx="911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Coup.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>
            <a:off x="7044588" y="4189730"/>
            <a:ext cx="0" cy="4001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6684548" y="3686254"/>
            <a:ext cx="1750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&lt;Φ&gt;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(~ </a:t>
            </a: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mt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678589" y="4611906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100 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GeV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54" name="直線コネクタ 53"/>
          <p:cNvCxnSpPr/>
          <p:nvPr/>
        </p:nvCxnSpPr>
        <p:spPr>
          <a:xfrm>
            <a:off x="6036476" y="4158372"/>
            <a:ext cx="0" cy="4001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5868144" y="3686254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τ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832889" y="4590420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GeV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57" name="直線コネクタ 56"/>
          <p:cNvCxnSpPr/>
          <p:nvPr/>
        </p:nvCxnSpPr>
        <p:spPr>
          <a:xfrm>
            <a:off x="5532420" y="4158372"/>
            <a:ext cx="0" cy="4001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5331470" y="3686254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μ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788024" y="459042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0.1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GeV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60" name="直線コネクタ 59"/>
          <p:cNvCxnSpPr/>
          <p:nvPr/>
        </p:nvCxnSpPr>
        <p:spPr>
          <a:xfrm>
            <a:off x="4524308" y="4158372"/>
            <a:ext cx="0" cy="4001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4336182" y="3686254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66" name="直線コネクタ 65"/>
          <p:cNvCxnSpPr/>
          <p:nvPr/>
        </p:nvCxnSpPr>
        <p:spPr>
          <a:xfrm>
            <a:off x="995916" y="4158372"/>
            <a:ext cx="0" cy="4001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/>
          <p:cNvSpPr txBox="1"/>
          <p:nvPr/>
        </p:nvSpPr>
        <p:spPr>
          <a:xfrm>
            <a:off x="625871" y="4590420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0.1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eV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3491880" y="4590420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0.001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GeV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69" name="直線矢印コネクタ 68"/>
          <p:cNvCxnSpPr/>
          <p:nvPr/>
        </p:nvCxnSpPr>
        <p:spPr>
          <a:xfrm>
            <a:off x="491860" y="5622633"/>
            <a:ext cx="7416824" cy="1596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>
            <a:off x="7044588" y="5454516"/>
            <a:ext cx="0" cy="4001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6036476" y="5454516"/>
            <a:ext cx="0" cy="4001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>
            <a:off x="5532420" y="5454516"/>
            <a:ext cx="0" cy="4001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4524308" y="5454516"/>
            <a:ext cx="0" cy="4001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/>
          <p:cNvSpPr txBox="1"/>
          <p:nvPr/>
        </p:nvSpPr>
        <p:spPr>
          <a:xfrm>
            <a:off x="635876" y="3429000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ν</a:t>
            </a:r>
            <a:r>
              <a:rPr lang="en-US" altLang="ja-JP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ν</a:t>
            </a:r>
            <a:r>
              <a:rPr lang="en-US" altLang="ja-JP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μ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ν</a:t>
            </a:r>
            <a:r>
              <a:rPr lang="en-US" altLang="ja-JP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τ</a:t>
            </a:r>
            <a:endParaRPr kumimoji="1" lang="ja-JP" altLang="en-US" baseline="-25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6734634" y="5949280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1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5738693" y="59508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en-US" altLang="ja-JP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-2</a:t>
            </a:r>
            <a:endParaRPr kumimoji="1" lang="ja-JP" altLang="en-US" sz="1400" baseline="30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5076056" y="594928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en-US" altLang="ja-JP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-3</a:t>
            </a:r>
            <a:endParaRPr kumimoji="1" lang="ja-JP" altLang="en-US" sz="1400" baseline="30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4236276" y="59508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en-US" altLang="ja-JP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-5</a:t>
            </a:r>
            <a:endParaRPr kumimoji="1" lang="ja-JP" altLang="en-US" sz="1400" baseline="30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344502" y="2710661"/>
            <a:ext cx="82599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There is the one-to-one correspondence between m</a:t>
            </a:r>
            <a:r>
              <a:rPr lang="en-US" altLang="ja-JP" sz="2000" baseline="-25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</a:t>
            </a:r>
            <a:r>
              <a:rPr lang="en-US" altLang="ja-JP" sz="2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and </a:t>
            </a:r>
            <a:r>
              <a:rPr lang="en-US" altLang="ja-JP" sz="2000" dirty="0" err="1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y</a:t>
            </a:r>
            <a:r>
              <a:rPr lang="en-US" altLang="ja-JP" sz="2000" baseline="-25000" dirty="0" err="1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</a:t>
            </a:r>
            <a:r>
              <a:rPr lang="en-US" altLang="ja-JP" sz="2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</a:t>
            </a:r>
            <a:endParaRPr lang="en-US" altLang="ja-JP" sz="2000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88" name="直線矢印コネクタ 87"/>
          <p:cNvCxnSpPr/>
          <p:nvPr/>
        </p:nvCxnSpPr>
        <p:spPr>
          <a:xfrm>
            <a:off x="683568" y="3942348"/>
            <a:ext cx="618017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右矢印 38"/>
          <p:cNvSpPr/>
          <p:nvPr/>
        </p:nvSpPr>
        <p:spPr>
          <a:xfrm>
            <a:off x="4716016" y="2008264"/>
            <a:ext cx="864256" cy="48463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7504" y="5013176"/>
            <a:ext cx="3353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Neutrinos are massless</a:t>
            </a:r>
            <a:endParaRPr kumimoji="1" lang="ja-JP" altLang="en-US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3C-2405-443E-BA2A-1A9F74334C3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25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円/楕円 38"/>
          <p:cNvSpPr/>
          <p:nvPr/>
        </p:nvSpPr>
        <p:spPr>
          <a:xfrm>
            <a:off x="179512" y="3226187"/>
            <a:ext cx="2160240" cy="3227149"/>
          </a:xfrm>
          <a:prstGeom prst="ellipse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0" y="-27384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Yukawa Interaction in the SM</a:t>
            </a:r>
            <a:endParaRPr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1270501"/>
            <a:ext cx="88360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 the SM, the Yukawa Lagrangian and coupling are given by</a:t>
            </a:r>
            <a:endParaRPr lang="en-US" altLang="ja-JP" sz="2000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03" y="2032964"/>
            <a:ext cx="3796396" cy="48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16" y="1988840"/>
            <a:ext cx="2482703" cy="53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直線矢印コネクタ 39"/>
          <p:cNvCxnSpPr/>
          <p:nvPr/>
        </p:nvCxnSpPr>
        <p:spPr>
          <a:xfrm>
            <a:off x="491860" y="4358427"/>
            <a:ext cx="7416824" cy="1596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7980692" y="4189730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Mass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980692" y="5445224"/>
            <a:ext cx="911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Coup.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>
            <a:off x="7044588" y="4189730"/>
            <a:ext cx="0" cy="4001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6684548" y="3686254"/>
            <a:ext cx="1750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&lt;Φ&gt;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(~ </a:t>
            </a: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mt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678589" y="4611906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100 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GeV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54" name="直線コネクタ 53"/>
          <p:cNvCxnSpPr/>
          <p:nvPr/>
        </p:nvCxnSpPr>
        <p:spPr>
          <a:xfrm>
            <a:off x="6036476" y="4158372"/>
            <a:ext cx="0" cy="4001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5868144" y="3686254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τ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832889" y="4590420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GeV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57" name="直線コネクタ 56"/>
          <p:cNvCxnSpPr/>
          <p:nvPr/>
        </p:nvCxnSpPr>
        <p:spPr>
          <a:xfrm>
            <a:off x="5532420" y="4158372"/>
            <a:ext cx="0" cy="4001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5331470" y="3686254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μ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788024" y="459042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0.1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GeV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60" name="直線コネクタ 59"/>
          <p:cNvCxnSpPr/>
          <p:nvPr/>
        </p:nvCxnSpPr>
        <p:spPr>
          <a:xfrm>
            <a:off x="4524308" y="4158372"/>
            <a:ext cx="0" cy="4001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4336182" y="3686254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66" name="直線コネクタ 65"/>
          <p:cNvCxnSpPr/>
          <p:nvPr/>
        </p:nvCxnSpPr>
        <p:spPr>
          <a:xfrm>
            <a:off x="995916" y="4158372"/>
            <a:ext cx="0" cy="4001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/>
          <p:cNvSpPr txBox="1"/>
          <p:nvPr/>
        </p:nvSpPr>
        <p:spPr>
          <a:xfrm>
            <a:off x="625871" y="4590420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0.1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eV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3491880" y="4590420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0.001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GeV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69" name="直線矢印コネクタ 68"/>
          <p:cNvCxnSpPr/>
          <p:nvPr/>
        </p:nvCxnSpPr>
        <p:spPr>
          <a:xfrm>
            <a:off x="491860" y="5622633"/>
            <a:ext cx="7416824" cy="1596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>
            <a:off x="7044588" y="5454516"/>
            <a:ext cx="0" cy="4001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6036476" y="5454516"/>
            <a:ext cx="0" cy="4001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>
            <a:off x="5532420" y="5454516"/>
            <a:ext cx="0" cy="4001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4524308" y="5454516"/>
            <a:ext cx="0" cy="4001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995916" y="5454516"/>
            <a:ext cx="0" cy="4001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/>
          <p:cNvSpPr txBox="1"/>
          <p:nvPr/>
        </p:nvSpPr>
        <p:spPr>
          <a:xfrm>
            <a:off x="635876" y="3429000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ν</a:t>
            </a:r>
            <a:r>
              <a:rPr lang="en-US" altLang="ja-JP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ν</a:t>
            </a:r>
            <a:r>
              <a:rPr lang="en-US" altLang="ja-JP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μ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ν</a:t>
            </a:r>
            <a:r>
              <a:rPr lang="en-US" altLang="ja-JP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τ</a:t>
            </a:r>
            <a:endParaRPr kumimoji="1" lang="ja-JP" altLang="en-US" baseline="-25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48" name="右矢印 2047"/>
          <p:cNvSpPr/>
          <p:nvPr/>
        </p:nvSpPr>
        <p:spPr>
          <a:xfrm>
            <a:off x="4716016" y="2008264"/>
            <a:ext cx="864256" cy="48463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6734634" y="5949280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1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55576" y="5948120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en-US" altLang="ja-JP" b="1" baseline="30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-12</a:t>
            </a:r>
            <a:endParaRPr kumimoji="1" lang="ja-JP" altLang="en-US" sz="1400" b="1" baseline="30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344502" y="2710661"/>
            <a:ext cx="883601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0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If we introduce ν</a:t>
            </a:r>
            <a:r>
              <a:rPr lang="en-US" altLang="ja-JP" sz="2000" baseline="-250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</a:t>
            </a:r>
            <a:r>
              <a:rPr lang="en-US" altLang="ja-JP" sz="20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and Dirac neutrino masses (L# cons.), then </a:t>
            </a:r>
          </a:p>
        </p:txBody>
      </p:sp>
      <p:cxnSp>
        <p:nvCxnSpPr>
          <p:cNvPr id="88" name="直線矢印コネクタ 87"/>
          <p:cNvCxnSpPr/>
          <p:nvPr/>
        </p:nvCxnSpPr>
        <p:spPr>
          <a:xfrm>
            <a:off x="683568" y="3942348"/>
            <a:ext cx="618017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右矢印 41"/>
          <p:cNvSpPr/>
          <p:nvPr/>
        </p:nvSpPr>
        <p:spPr>
          <a:xfrm>
            <a:off x="2267744" y="3212976"/>
            <a:ext cx="576064" cy="48463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987824" y="3284984"/>
            <a:ext cx="4606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 need a too small Yukawa coupling. </a:t>
            </a:r>
            <a:endParaRPr kumimoji="1" lang="ja-JP" altLang="en-US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738693" y="59508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en-US" altLang="ja-JP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-2</a:t>
            </a:r>
            <a:endParaRPr kumimoji="1" lang="ja-JP" altLang="en-US" sz="1400" baseline="30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076056" y="594928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en-US" altLang="ja-JP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-3</a:t>
            </a:r>
            <a:endParaRPr kumimoji="1" lang="ja-JP" altLang="en-US" sz="1400" baseline="30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236276" y="59508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en-US" altLang="ja-JP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-5</a:t>
            </a:r>
            <a:endParaRPr kumimoji="1" lang="ja-JP" altLang="en-US" sz="1400" baseline="30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3C-2405-443E-BA2A-1A9F74334C3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41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円/楕円 38"/>
          <p:cNvSpPr/>
          <p:nvPr/>
        </p:nvSpPr>
        <p:spPr>
          <a:xfrm>
            <a:off x="179512" y="3226187"/>
            <a:ext cx="2160240" cy="3227149"/>
          </a:xfrm>
          <a:prstGeom prst="ellipse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3779912" y="3212976"/>
            <a:ext cx="2808312" cy="3227149"/>
          </a:xfrm>
          <a:prstGeom prst="ellipse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0" y="-27384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Yukawa Interaction in the SM</a:t>
            </a:r>
            <a:endParaRPr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1270501"/>
            <a:ext cx="88360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 the SM, the Yukawa Lagrangian and coupling are given by</a:t>
            </a:r>
            <a:endParaRPr lang="en-US" altLang="ja-JP" sz="2000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03" y="2032964"/>
            <a:ext cx="3796396" cy="48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16" y="1988840"/>
            <a:ext cx="2482703" cy="53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直線矢印コネクタ 39"/>
          <p:cNvCxnSpPr/>
          <p:nvPr/>
        </p:nvCxnSpPr>
        <p:spPr>
          <a:xfrm>
            <a:off x="491860" y="4358427"/>
            <a:ext cx="7416824" cy="1596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7980692" y="4189730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Mass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980692" y="5445224"/>
            <a:ext cx="911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Coup.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>
            <a:off x="7044588" y="4189730"/>
            <a:ext cx="0" cy="4001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6684548" y="3686254"/>
            <a:ext cx="1750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&lt;Φ&gt;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(~ </a:t>
            </a: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mt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678589" y="4611906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100 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GeV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54" name="直線コネクタ 53"/>
          <p:cNvCxnSpPr/>
          <p:nvPr/>
        </p:nvCxnSpPr>
        <p:spPr>
          <a:xfrm>
            <a:off x="6036476" y="4158372"/>
            <a:ext cx="0" cy="4001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5868144" y="3686254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τ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832889" y="4590420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GeV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57" name="直線コネクタ 56"/>
          <p:cNvCxnSpPr/>
          <p:nvPr/>
        </p:nvCxnSpPr>
        <p:spPr>
          <a:xfrm>
            <a:off x="5532420" y="4158372"/>
            <a:ext cx="0" cy="4001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5331470" y="3686254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μ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788024" y="459042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0.1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GeV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60" name="直線コネクタ 59"/>
          <p:cNvCxnSpPr/>
          <p:nvPr/>
        </p:nvCxnSpPr>
        <p:spPr>
          <a:xfrm>
            <a:off x="4524308" y="4158372"/>
            <a:ext cx="0" cy="4001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4336182" y="3686254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66" name="直線コネクタ 65"/>
          <p:cNvCxnSpPr/>
          <p:nvPr/>
        </p:nvCxnSpPr>
        <p:spPr>
          <a:xfrm>
            <a:off x="995916" y="4158372"/>
            <a:ext cx="0" cy="4001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/>
          <p:cNvSpPr txBox="1"/>
          <p:nvPr/>
        </p:nvSpPr>
        <p:spPr>
          <a:xfrm>
            <a:off x="625871" y="4590420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0.1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eV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3491880" y="4590420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0.001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GeV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69" name="直線矢印コネクタ 68"/>
          <p:cNvCxnSpPr/>
          <p:nvPr/>
        </p:nvCxnSpPr>
        <p:spPr>
          <a:xfrm>
            <a:off x="491860" y="5622633"/>
            <a:ext cx="7416824" cy="1596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>
            <a:off x="7044588" y="5454516"/>
            <a:ext cx="0" cy="4001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6036476" y="5454516"/>
            <a:ext cx="0" cy="4001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>
            <a:off x="5532420" y="5454516"/>
            <a:ext cx="0" cy="4001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4524308" y="5454516"/>
            <a:ext cx="0" cy="4001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995916" y="5454516"/>
            <a:ext cx="0" cy="4001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/>
          <p:cNvSpPr txBox="1"/>
          <p:nvPr/>
        </p:nvSpPr>
        <p:spPr>
          <a:xfrm>
            <a:off x="635876" y="3429000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ν</a:t>
            </a:r>
            <a:r>
              <a:rPr lang="en-US" altLang="ja-JP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ν</a:t>
            </a:r>
            <a:r>
              <a:rPr lang="en-US" altLang="ja-JP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μ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ν</a:t>
            </a:r>
            <a:r>
              <a:rPr lang="en-US" altLang="ja-JP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τ</a:t>
            </a:r>
            <a:endParaRPr kumimoji="1" lang="ja-JP" altLang="en-US" baseline="-25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48" name="右矢印 2047"/>
          <p:cNvSpPr/>
          <p:nvPr/>
        </p:nvSpPr>
        <p:spPr>
          <a:xfrm>
            <a:off x="4716016" y="2008264"/>
            <a:ext cx="864256" cy="48463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6734634" y="5949280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1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344502" y="2710661"/>
            <a:ext cx="87994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0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</a:t>
            </a:r>
            <a:r>
              <a:rPr lang="en-US" altLang="ja-JP" sz="2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 have already introduced tiny Yukawa couplings for c-leptons.</a:t>
            </a:r>
            <a:endParaRPr lang="en-US" altLang="ja-JP" sz="2000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88" name="直線矢印コネクタ 87"/>
          <p:cNvCxnSpPr/>
          <p:nvPr/>
        </p:nvCxnSpPr>
        <p:spPr>
          <a:xfrm>
            <a:off x="683568" y="3942348"/>
            <a:ext cx="618017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755576" y="5948120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en-US" altLang="ja-JP" b="1" baseline="30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-12</a:t>
            </a:r>
            <a:endParaRPr kumimoji="1" lang="ja-JP" altLang="en-US" sz="1400" b="1" baseline="30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738693" y="59508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en-US" altLang="ja-JP" b="1" baseline="30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-2</a:t>
            </a:r>
            <a:endParaRPr kumimoji="1" lang="ja-JP" altLang="en-US" sz="1400" b="1" baseline="30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076056" y="594928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en-US" altLang="ja-JP" b="1" baseline="30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-3</a:t>
            </a:r>
            <a:endParaRPr kumimoji="1" lang="ja-JP" altLang="en-US" sz="1400" b="1" baseline="30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236276" y="59508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en-US" altLang="ja-JP" b="1" baseline="30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-5</a:t>
            </a:r>
            <a:endParaRPr kumimoji="1" lang="ja-JP" altLang="en-US" sz="1400" b="1" baseline="30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3C-2405-443E-BA2A-1A9F74334C3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817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円/楕円 38"/>
          <p:cNvSpPr/>
          <p:nvPr/>
        </p:nvSpPr>
        <p:spPr>
          <a:xfrm>
            <a:off x="179512" y="3226187"/>
            <a:ext cx="2160240" cy="3227149"/>
          </a:xfrm>
          <a:prstGeom prst="ellipse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3779912" y="3212976"/>
            <a:ext cx="2808312" cy="3227149"/>
          </a:xfrm>
          <a:prstGeom prst="ellipse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0" y="-27384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Yukawa Interaction in the SM</a:t>
            </a:r>
            <a:endParaRPr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1270501"/>
            <a:ext cx="88360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 the SM, the Yukawa Lagrangian and coupling are given by</a:t>
            </a:r>
            <a:endParaRPr lang="en-US" altLang="ja-JP" sz="2000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03" y="2032964"/>
            <a:ext cx="3796396" cy="48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16" y="1988840"/>
            <a:ext cx="2482703" cy="53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直線矢印コネクタ 39"/>
          <p:cNvCxnSpPr/>
          <p:nvPr/>
        </p:nvCxnSpPr>
        <p:spPr>
          <a:xfrm>
            <a:off x="491860" y="4358427"/>
            <a:ext cx="7416824" cy="1596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7980692" y="4189730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Mass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980692" y="5445224"/>
            <a:ext cx="911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Coup.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>
            <a:off x="7044588" y="4189730"/>
            <a:ext cx="0" cy="4001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6684548" y="3686254"/>
            <a:ext cx="1750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&lt;Φ&gt;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(~ </a:t>
            </a: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mt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678589" y="4611906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100 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GeV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54" name="直線コネクタ 53"/>
          <p:cNvCxnSpPr/>
          <p:nvPr/>
        </p:nvCxnSpPr>
        <p:spPr>
          <a:xfrm>
            <a:off x="6036476" y="4158372"/>
            <a:ext cx="0" cy="4001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5868144" y="3686254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τ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832889" y="4590420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GeV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57" name="直線コネクタ 56"/>
          <p:cNvCxnSpPr/>
          <p:nvPr/>
        </p:nvCxnSpPr>
        <p:spPr>
          <a:xfrm>
            <a:off x="5532420" y="4158372"/>
            <a:ext cx="0" cy="4001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5331470" y="3686254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μ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788024" y="459042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0.1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GeV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60" name="直線コネクタ 59"/>
          <p:cNvCxnSpPr/>
          <p:nvPr/>
        </p:nvCxnSpPr>
        <p:spPr>
          <a:xfrm>
            <a:off x="4524308" y="4158372"/>
            <a:ext cx="0" cy="4001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4336182" y="3686254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66" name="直線コネクタ 65"/>
          <p:cNvCxnSpPr/>
          <p:nvPr/>
        </p:nvCxnSpPr>
        <p:spPr>
          <a:xfrm>
            <a:off x="995916" y="4158372"/>
            <a:ext cx="0" cy="4001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/>
          <p:cNvSpPr txBox="1"/>
          <p:nvPr/>
        </p:nvSpPr>
        <p:spPr>
          <a:xfrm>
            <a:off x="625871" y="4590420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0.1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eV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3491880" y="4590420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0.001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GeV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69" name="直線矢印コネクタ 68"/>
          <p:cNvCxnSpPr/>
          <p:nvPr/>
        </p:nvCxnSpPr>
        <p:spPr>
          <a:xfrm>
            <a:off x="491860" y="5622633"/>
            <a:ext cx="7416824" cy="1596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>
            <a:off x="7044588" y="5454516"/>
            <a:ext cx="0" cy="4001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6036476" y="5454516"/>
            <a:ext cx="0" cy="4001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>
            <a:off x="5532420" y="5454516"/>
            <a:ext cx="0" cy="4001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4524308" y="5454516"/>
            <a:ext cx="0" cy="4001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995916" y="5454516"/>
            <a:ext cx="0" cy="4001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/>
          <p:cNvSpPr txBox="1"/>
          <p:nvPr/>
        </p:nvSpPr>
        <p:spPr>
          <a:xfrm>
            <a:off x="635876" y="3429000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ν</a:t>
            </a:r>
            <a:r>
              <a:rPr lang="en-US" altLang="ja-JP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ν</a:t>
            </a:r>
            <a:r>
              <a:rPr lang="en-US" altLang="ja-JP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μ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ν</a:t>
            </a:r>
            <a:r>
              <a:rPr lang="en-US" altLang="ja-JP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τ</a:t>
            </a:r>
            <a:endParaRPr kumimoji="1" lang="ja-JP" altLang="en-US" baseline="-25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48" name="右矢印 2047"/>
          <p:cNvSpPr/>
          <p:nvPr/>
        </p:nvSpPr>
        <p:spPr>
          <a:xfrm>
            <a:off x="4716016" y="2008264"/>
            <a:ext cx="864256" cy="48463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6734634" y="5949280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1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88" name="直線矢印コネクタ 87"/>
          <p:cNvCxnSpPr/>
          <p:nvPr/>
        </p:nvCxnSpPr>
        <p:spPr>
          <a:xfrm>
            <a:off x="683568" y="3942348"/>
            <a:ext cx="618017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755576" y="5948120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en-US" altLang="ja-JP" b="1" baseline="30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-12</a:t>
            </a:r>
            <a:endParaRPr kumimoji="1" lang="ja-JP" altLang="en-US" sz="1400" b="1" baseline="30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738693" y="59508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en-US" altLang="ja-JP" b="1" baseline="30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-2</a:t>
            </a:r>
            <a:endParaRPr kumimoji="1" lang="ja-JP" altLang="en-US" sz="1400" b="1" baseline="30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076056" y="594928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en-US" altLang="ja-JP" b="1" baseline="30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-3</a:t>
            </a:r>
            <a:endParaRPr kumimoji="1" lang="ja-JP" altLang="en-US" sz="1400" b="1" baseline="30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236276" y="59508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en-US" altLang="ja-JP" b="1" baseline="30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-5</a:t>
            </a:r>
            <a:endParaRPr kumimoji="1" lang="ja-JP" altLang="en-US" sz="1400" b="1" baseline="30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37245" y="1440000"/>
            <a:ext cx="8339211" cy="13484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noFill/>
          </a:ln>
        </p:spPr>
        <p:txBody>
          <a:bodyPr wrap="square" lIns="144000" tIns="216000" rIns="144000" bIns="144000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Why lepton masses are so small compared to the EW scale?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3C-2405-443E-BA2A-1A9F74334C3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62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円/楕円 38"/>
          <p:cNvSpPr/>
          <p:nvPr/>
        </p:nvSpPr>
        <p:spPr>
          <a:xfrm>
            <a:off x="179512" y="3226187"/>
            <a:ext cx="2160240" cy="3227149"/>
          </a:xfrm>
          <a:prstGeom prst="ellipse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3779912" y="3212976"/>
            <a:ext cx="2808312" cy="3227149"/>
          </a:xfrm>
          <a:prstGeom prst="ellipse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0" y="-27384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Yukawa Interaction in the SM</a:t>
            </a:r>
            <a:endParaRPr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1270501"/>
            <a:ext cx="88360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 the SM, the Yukawa Lagrangian and coupling are given by</a:t>
            </a:r>
            <a:endParaRPr lang="en-US" altLang="ja-JP" sz="2000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03" y="2032964"/>
            <a:ext cx="3796396" cy="48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16" y="1988840"/>
            <a:ext cx="2482703" cy="53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直線矢印コネクタ 39"/>
          <p:cNvCxnSpPr/>
          <p:nvPr/>
        </p:nvCxnSpPr>
        <p:spPr>
          <a:xfrm>
            <a:off x="491860" y="4358427"/>
            <a:ext cx="7416824" cy="1596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7980692" y="4189730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Mass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980692" y="5445224"/>
            <a:ext cx="911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Coup.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>
            <a:off x="7044588" y="4189730"/>
            <a:ext cx="0" cy="4001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6684548" y="3686254"/>
            <a:ext cx="1750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&lt;Φ&gt;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(~ </a:t>
            </a: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mt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678589" y="4611906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100 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GeV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54" name="直線コネクタ 53"/>
          <p:cNvCxnSpPr/>
          <p:nvPr/>
        </p:nvCxnSpPr>
        <p:spPr>
          <a:xfrm>
            <a:off x="6036476" y="4158372"/>
            <a:ext cx="0" cy="4001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5868144" y="3686254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τ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832889" y="4590420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GeV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57" name="直線コネクタ 56"/>
          <p:cNvCxnSpPr/>
          <p:nvPr/>
        </p:nvCxnSpPr>
        <p:spPr>
          <a:xfrm>
            <a:off x="5532420" y="4158372"/>
            <a:ext cx="0" cy="4001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5331470" y="3686254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μ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788024" y="459042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0.1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GeV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60" name="直線コネクタ 59"/>
          <p:cNvCxnSpPr/>
          <p:nvPr/>
        </p:nvCxnSpPr>
        <p:spPr>
          <a:xfrm>
            <a:off x="4524308" y="4158372"/>
            <a:ext cx="0" cy="4001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4336182" y="3686254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66" name="直線コネクタ 65"/>
          <p:cNvCxnSpPr/>
          <p:nvPr/>
        </p:nvCxnSpPr>
        <p:spPr>
          <a:xfrm>
            <a:off x="995916" y="4158372"/>
            <a:ext cx="0" cy="4001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/>
          <p:cNvSpPr txBox="1"/>
          <p:nvPr/>
        </p:nvSpPr>
        <p:spPr>
          <a:xfrm>
            <a:off x="625871" y="4590420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0.1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eV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3491880" y="4590420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0.001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GeV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69" name="直線矢印コネクタ 68"/>
          <p:cNvCxnSpPr/>
          <p:nvPr/>
        </p:nvCxnSpPr>
        <p:spPr>
          <a:xfrm>
            <a:off x="491860" y="5622633"/>
            <a:ext cx="7416824" cy="1596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>
            <a:off x="7044588" y="5454516"/>
            <a:ext cx="0" cy="4001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6036476" y="5454516"/>
            <a:ext cx="0" cy="4001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>
            <a:off x="5532420" y="5454516"/>
            <a:ext cx="0" cy="4001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4524308" y="5454516"/>
            <a:ext cx="0" cy="4001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995916" y="5454516"/>
            <a:ext cx="0" cy="4001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/>
          <p:cNvSpPr txBox="1"/>
          <p:nvPr/>
        </p:nvSpPr>
        <p:spPr>
          <a:xfrm>
            <a:off x="635876" y="3429000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ν</a:t>
            </a:r>
            <a:r>
              <a:rPr lang="en-US" altLang="ja-JP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ν</a:t>
            </a:r>
            <a:r>
              <a:rPr lang="en-US" altLang="ja-JP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μ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ν</a:t>
            </a:r>
            <a:r>
              <a:rPr lang="en-US" altLang="ja-JP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τ</a:t>
            </a:r>
            <a:endParaRPr kumimoji="1" lang="ja-JP" altLang="en-US" baseline="-25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48" name="右矢印 2047"/>
          <p:cNvSpPr/>
          <p:nvPr/>
        </p:nvSpPr>
        <p:spPr>
          <a:xfrm>
            <a:off x="4716016" y="2008264"/>
            <a:ext cx="864256" cy="48463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6734634" y="5949280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1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88" name="直線矢印コネクタ 87"/>
          <p:cNvCxnSpPr/>
          <p:nvPr/>
        </p:nvCxnSpPr>
        <p:spPr>
          <a:xfrm>
            <a:off x="683568" y="3942348"/>
            <a:ext cx="618017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755576" y="5948120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en-US" altLang="ja-JP" b="1" baseline="30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-12</a:t>
            </a:r>
            <a:endParaRPr kumimoji="1" lang="ja-JP" altLang="en-US" sz="1400" b="1" baseline="30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738693" y="59508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en-US" altLang="ja-JP" b="1" baseline="30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-2</a:t>
            </a:r>
            <a:endParaRPr kumimoji="1" lang="ja-JP" altLang="en-US" sz="1400" b="1" baseline="30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076056" y="594928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en-US" altLang="ja-JP" b="1" baseline="30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-3</a:t>
            </a:r>
            <a:endParaRPr kumimoji="1" lang="ja-JP" altLang="en-US" sz="1400" b="1" baseline="30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236276" y="59508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en-US" altLang="ja-JP" b="1" baseline="30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-5</a:t>
            </a:r>
            <a:endParaRPr kumimoji="1" lang="ja-JP" altLang="en-US" sz="1400" b="1" baseline="30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左右矢印 2"/>
          <p:cNvSpPr/>
          <p:nvPr/>
        </p:nvSpPr>
        <p:spPr>
          <a:xfrm>
            <a:off x="2195737" y="4653136"/>
            <a:ext cx="1584176" cy="833318"/>
          </a:xfrm>
          <a:prstGeom prst="left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21221" y="1440000"/>
            <a:ext cx="8915275" cy="13484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noFill/>
          </a:ln>
        </p:spPr>
        <p:txBody>
          <a:bodyPr wrap="square" lIns="144000" tIns="216000" rIns="144000" bIns="144000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Why there is a large hierarchy between masses for neutrinos and charged leptons?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3C-2405-443E-BA2A-1A9F74334C3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079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 txBox="1">
            <a:spLocks/>
          </p:cNvSpPr>
          <p:nvPr/>
        </p:nvSpPr>
        <p:spPr>
          <a:xfrm>
            <a:off x="0" y="-27384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Lepton Masses (Traditional Way) </a:t>
            </a:r>
            <a:endParaRPr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1414517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Majorana </a:t>
            </a:r>
            <a:r>
              <a:rPr lang="en-US" altLang="ja-JP" sz="24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</a:t>
            </a:r>
            <a:r>
              <a:rPr lang="en-US" altLang="ja-JP" sz="24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eutrino mass</a:t>
            </a:r>
            <a:endParaRPr lang="en-US" altLang="ja-JP" sz="2400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122" y="1340768"/>
            <a:ext cx="3223326" cy="171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960" y="4293096"/>
            <a:ext cx="366952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18" y="4941168"/>
            <a:ext cx="3218694" cy="65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84" y="2205609"/>
            <a:ext cx="3491979" cy="70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テキスト ボックス 61"/>
          <p:cNvSpPr txBox="1"/>
          <p:nvPr/>
        </p:nvSpPr>
        <p:spPr>
          <a:xfrm>
            <a:off x="251520" y="4222829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Dirac c-lepton mass</a:t>
            </a:r>
            <a:endParaRPr lang="en-US" altLang="ja-JP" sz="2400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60285" y="3246075"/>
            <a:ext cx="3960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Tree level  : Type-I, II and III seesaw</a:t>
            </a:r>
          </a:p>
          <a:p>
            <a:pPr>
              <a:lnSpc>
                <a:spcPct val="150000"/>
              </a:lnSpc>
            </a:pP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Loop level : Radiative seesaw models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805264"/>
            <a:ext cx="2403167" cy="73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62349"/>
            <a:ext cx="2304256" cy="72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右矢印 63"/>
          <p:cNvSpPr/>
          <p:nvPr/>
        </p:nvSpPr>
        <p:spPr>
          <a:xfrm>
            <a:off x="1043608" y="5896696"/>
            <a:ext cx="742844" cy="48463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右矢印 73"/>
          <p:cNvSpPr/>
          <p:nvPr/>
        </p:nvSpPr>
        <p:spPr>
          <a:xfrm>
            <a:off x="1043608" y="3232400"/>
            <a:ext cx="742844" cy="48463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3C-2405-443E-BA2A-1A9F74334C31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915816" y="1969095"/>
            <a:ext cx="1678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i="1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Weinberg (1980)</a:t>
            </a:r>
            <a:endParaRPr kumimoji="1" lang="ja-JP" altLang="en-US" sz="1400" i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803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36327</TotalTime>
  <Words>1784</Words>
  <Application>Microsoft Office PowerPoint</Application>
  <PresentationFormat>画面に合わせる (4:3)</PresentationFormat>
  <Paragraphs>421</Paragraphs>
  <Slides>36</Slides>
  <Notes>35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37" baseType="lpstr">
      <vt:lpstr>Office ​​テーマ</vt:lpstr>
      <vt:lpstr>Radiative Generation of the Lepton Mass</vt:lpstr>
      <vt:lpstr>　Higgs Discovery</vt:lpstr>
      <vt:lpstr>　Higgs Discovery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Probing the Higgs sector from Higgs coupling measurements</dc:title>
  <dc:creator>Windows ユーザー</dc:creator>
  <cp:lastModifiedBy>Windows ユーザー</cp:lastModifiedBy>
  <cp:revision>1222</cp:revision>
  <dcterms:created xsi:type="dcterms:W3CDTF">2013-07-02T16:05:00Z</dcterms:created>
  <dcterms:modified xsi:type="dcterms:W3CDTF">2014-02-14T09:22:01Z</dcterms:modified>
</cp:coreProperties>
</file>