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handoutMasterIdLst>
    <p:handoutMasterId r:id="rId19"/>
  </p:handoutMasterIdLst>
  <p:sldIdLst>
    <p:sldId id="257" r:id="rId2"/>
    <p:sldId id="259" r:id="rId3"/>
    <p:sldId id="269" r:id="rId4"/>
    <p:sldId id="258" r:id="rId5"/>
    <p:sldId id="260" r:id="rId6"/>
    <p:sldId id="272" r:id="rId7"/>
    <p:sldId id="261" r:id="rId8"/>
    <p:sldId id="273" r:id="rId9"/>
    <p:sldId id="262" r:id="rId10"/>
    <p:sldId id="263" r:id="rId11"/>
    <p:sldId id="266" r:id="rId12"/>
    <p:sldId id="264" r:id="rId13"/>
    <p:sldId id="275" r:id="rId14"/>
    <p:sldId id="265" r:id="rId15"/>
    <p:sldId id="267" r:id="rId16"/>
    <p:sldId id="268" r:id="rId17"/>
    <p:sldId id="276" r:id="rId18"/>
  </p:sldIdLst>
  <p:sldSz cx="9144000" cy="6858000" type="screen4x3"/>
  <p:notesSz cx="6858000" cy="9723438"/>
  <p:embeddedFontLst>
    <p:embeddedFont>
      <p:font typeface="CMMI7" panose="020B0500000000000000" pitchFamily="34" charset="0"/>
      <p:regular r:id="rId20"/>
    </p:embeddedFont>
    <p:embeddedFont>
      <p:font typeface="CMMI5" panose="020B0500000000000000" pitchFamily="34" charset="0"/>
      <p:regular r:id="rId21"/>
    </p:embeddedFont>
    <p:embeddedFont>
      <p:font typeface="CMSY7" panose="020B0500000000000000" pitchFamily="34" charset="0"/>
      <p:regular r:id="rId22"/>
    </p:embeddedFont>
    <p:embeddedFont>
      <p:font typeface="CMR7" panose="020B0500000000000000" pitchFamily="34" charset="0"/>
      <p:regular r:id="rId23"/>
    </p:embeddedFont>
    <p:embeddedFont>
      <p:font typeface="CMSY10ORIG" panose="020B0500000000000000" pitchFamily="34" charset="0"/>
      <p:regular r:id="rId24"/>
    </p:embeddedFont>
    <p:embeddedFont>
      <p:font typeface="CMMI10" panose="020B0500000000000000" pitchFamily="34" charset="0"/>
      <p:regular r:id="rId25"/>
    </p:embeddedFont>
    <p:embeddedFont>
      <p:font typeface="CMR10" panose="020B0500000000000000" pitchFamily="34" charset="0"/>
      <p:regular r:id="rId26"/>
    </p:embeddedFont>
    <p:embeddedFont>
      <p:font typeface="CMEX10" panose="020B0500000000000000" pitchFamily="34" charset="0"/>
      <p:regular r:id="rId27"/>
    </p:embeddedFont>
    <p:embeddedFont>
      <p:font typeface="맑은 고딕" panose="020B0503020000020004" pitchFamily="50" charset="-127"/>
      <p:regular r:id="rId28"/>
      <p:bold r:id="rId29"/>
    </p:embeddedFont>
    <p:embeddedFont>
      <p:font typeface="Mathematica1" panose="05000502060100000001" pitchFamily="2" charset="2"/>
      <p:regular r:id="rId30"/>
      <p:bold r:id="rId31"/>
    </p:embeddedFont>
  </p:embeddedFontLst>
  <p:custDataLst>
    <p:tags r:id="rId32"/>
  </p:custData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8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font" Target="fonts/font9.fntdata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31" Type="http://schemas.openxmlformats.org/officeDocument/2006/relationships/font" Target="fonts/font1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font" Target="fonts/font8.fntdata"/><Relationship Id="rId30" Type="http://schemas.openxmlformats.org/officeDocument/2006/relationships/font" Target="fonts/font11.fntdata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1DB17-FD1A-4DC4-8156-58586D3C5156}" type="datetimeFigureOut">
              <a:rPr lang="ko-KR" altLang="en-US" smtClean="0"/>
              <a:t>2014-02-10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236075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9236075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18AE17-2840-4842-ABE4-1800A54524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584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972D-07E9-48F9-B401-9C36EFBF80F0}" type="datetimeFigureOut">
              <a:rPr lang="ko-KR" altLang="en-US" smtClean="0"/>
              <a:t>2014-02-10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2611-781F-4ED4-A581-E0F0B8758D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606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972D-07E9-48F9-B401-9C36EFBF80F0}" type="datetimeFigureOut">
              <a:rPr lang="ko-KR" altLang="en-US" smtClean="0"/>
              <a:t>2014-02-10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2611-781F-4ED4-A581-E0F0B8758D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6040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972D-07E9-48F9-B401-9C36EFBF80F0}" type="datetimeFigureOut">
              <a:rPr lang="ko-KR" altLang="en-US" smtClean="0"/>
              <a:t>2014-02-10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2611-781F-4ED4-A581-E0F0B8758D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8697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972D-07E9-48F9-B401-9C36EFBF80F0}" type="datetimeFigureOut">
              <a:rPr lang="ko-KR" altLang="en-US" smtClean="0"/>
              <a:t>2014-02-10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2611-781F-4ED4-A581-E0F0B8758D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6168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972D-07E9-48F9-B401-9C36EFBF80F0}" type="datetimeFigureOut">
              <a:rPr lang="ko-KR" altLang="en-US" smtClean="0"/>
              <a:t>2014-02-10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2611-781F-4ED4-A581-E0F0B8758D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7112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972D-07E9-48F9-B401-9C36EFBF80F0}" type="datetimeFigureOut">
              <a:rPr lang="ko-KR" altLang="en-US" smtClean="0"/>
              <a:t>2014-02-10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2611-781F-4ED4-A581-E0F0B8758D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9546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972D-07E9-48F9-B401-9C36EFBF80F0}" type="datetimeFigureOut">
              <a:rPr lang="ko-KR" altLang="en-US" smtClean="0"/>
              <a:t>2014-02-10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2611-781F-4ED4-A581-E0F0B8758D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6177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972D-07E9-48F9-B401-9C36EFBF80F0}" type="datetimeFigureOut">
              <a:rPr lang="ko-KR" altLang="en-US" smtClean="0"/>
              <a:t>2014-02-10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2611-781F-4ED4-A581-E0F0B8758D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5195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972D-07E9-48F9-B401-9C36EFBF80F0}" type="datetimeFigureOut">
              <a:rPr lang="ko-KR" altLang="en-US" smtClean="0"/>
              <a:t>2014-02-10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2611-781F-4ED4-A581-E0F0B8758D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6523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972D-07E9-48F9-B401-9C36EFBF80F0}" type="datetimeFigureOut">
              <a:rPr lang="ko-KR" altLang="en-US" smtClean="0"/>
              <a:t>2014-02-10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2611-781F-4ED4-A581-E0F0B8758D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1105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972D-07E9-48F9-B401-9C36EFBF80F0}" type="datetimeFigureOut">
              <a:rPr lang="ko-KR" altLang="en-US" smtClean="0"/>
              <a:t>2014-02-10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2611-781F-4ED4-A581-E0F0B8758D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3239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0972D-07E9-48F9-B401-9C36EFBF80F0}" type="datetimeFigureOut">
              <a:rPr lang="ko-KR" altLang="en-US" smtClean="0"/>
              <a:t>2014-02-10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E2611-781F-4ED4-A581-E0F0B8758D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3426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12" Type="http://schemas.openxmlformats.org/officeDocument/2006/relationships/image" Target="../media/image3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Relationship Id="rId6" Type="http://schemas.openxmlformats.org/officeDocument/2006/relationships/image" Target="../media/image39.emf"/><Relationship Id="rId11" Type="http://schemas.openxmlformats.org/officeDocument/2006/relationships/image" Target="../media/image6.png"/><Relationship Id="rId5" Type="http://schemas.openxmlformats.org/officeDocument/2006/relationships/image" Target="../media/image38.png"/><Relationship Id="rId10" Type="http://schemas.openxmlformats.org/officeDocument/2006/relationships/image" Target="../media/image27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.xml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emf"/><Relationship Id="rId3" Type="http://schemas.openxmlformats.org/officeDocument/2006/relationships/tags" Target="../tags/tag24.xml"/><Relationship Id="rId7" Type="http://schemas.openxmlformats.org/officeDocument/2006/relationships/image" Target="../media/image45.emf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image" Target="../media/image2.emf"/><Relationship Id="rId11" Type="http://schemas.openxmlformats.org/officeDocument/2006/relationships/image" Target="../media/image38.png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47.emf"/><Relationship Id="rId4" Type="http://schemas.openxmlformats.org/officeDocument/2006/relationships/tags" Target="../tags/tag25.xml"/><Relationship Id="rId9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7" Type="http://schemas.openxmlformats.org/officeDocument/2006/relationships/image" Target="../media/image50.emf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image" Target="../media/image49.emf"/><Relationship Id="rId5" Type="http://schemas.openxmlformats.org/officeDocument/2006/relationships/image" Target="../media/image48.emf"/><Relationship Id="rId4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emf"/><Relationship Id="rId3" Type="http://schemas.openxmlformats.org/officeDocument/2006/relationships/tags" Target="../tags/tag31.xml"/><Relationship Id="rId7" Type="http://schemas.openxmlformats.org/officeDocument/2006/relationships/image" Target="../media/image53.png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image" Target="../media/image52.emf"/><Relationship Id="rId5" Type="http://schemas.openxmlformats.org/officeDocument/2006/relationships/image" Target="../media/image51.emf"/><Relationship Id="rId4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5" Type="http://schemas.openxmlformats.org/officeDocument/2006/relationships/image" Target="../media/image56.emf"/><Relationship Id="rId4" Type="http://schemas.openxmlformats.org/officeDocument/2006/relationships/image" Target="../media/image55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13" Type="http://schemas.openxmlformats.org/officeDocument/2006/relationships/image" Target="../media/image61.emf"/><Relationship Id="rId3" Type="http://schemas.openxmlformats.org/officeDocument/2006/relationships/tags" Target="../tags/tag36.xml"/><Relationship Id="rId7" Type="http://schemas.openxmlformats.org/officeDocument/2006/relationships/tags" Target="../tags/tag40.xml"/><Relationship Id="rId12" Type="http://schemas.openxmlformats.org/officeDocument/2006/relationships/image" Target="../media/image60.emf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11" Type="http://schemas.openxmlformats.org/officeDocument/2006/relationships/image" Target="../media/image59.emf"/><Relationship Id="rId5" Type="http://schemas.openxmlformats.org/officeDocument/2006/relationships/tags" Target="../tags/tag38.xml"/><Relationship Id="rId15" Type="http://schemas.openxmlformats.org/officeDocument/2006/relationships/image" Target="../media/image63.emf"/><Relationship Id="rId10" Type="http://schemas.openxmlformats.org/officeDocument/2006/relationships/image" Target="../media/image58.emf"/><Relationship Id="rId4" Type="http://schemas.openxmlformats.org/officeDocument/2006/relationships/tags" Target="../tags/tag37.xml"/><Relationship Id="rId9" Type="http://schemas.openxmlformats.org/officeDocument/2006/relationships/image" Target="../media/image57.emf"/><Relationship Id="rId14" Type="http://schemas.openxmlformats.org/officeDocument/2006/relationships/image" Target="../media/image62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18" Type="http://schemas.openxmlformats.org/officeDocument/2006/relationships/image" Target="../media/image14.emf"/><Relationship Id="rId3" Type="http://schemas.openxmlformats.org/officeDocument/2006/relationships/tags" Target="../tags/tag7.xml"/><Relationship Id="rId21" Type="http://schemas.openxmlformats.org/officeDocument/2006/relationships/image" Target="../media/image17.emf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" Type="http://schemas.openxmlformats.org/officeDocument/2006/relationships/tags" Target="../tags/tag6.xml"/><Relationship Id="rId16" Type="http://schemas.openxmlformats.org/officeDocument/2006/relationships/image" Target="../media/image12.emf"/><Relationship Id="rId20" Type="http://schemas.openxmlformats.org/officeDocument/2006/relationships/image" Target="../media/image16.png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image" Target="../media/image7.png"/><Relationship Id="rId5" Type="http://schemas.openxmlformats.org/officeDocument/2006/relationships/tags" Target="../tags/tag9.xml"/><Relationship Id="rId15" Type="http://schemas.openxmlformats.org/officeDocument/2006/relationships/image" Target="../media/image11.emf"/><Relationship Id="rId10" Type="http://schemas.openxmlformats.org/officeDocument/2006/relationships/image" Target="../media/image6.png"/><Relationship Id="rId19" Type="http://schemas.openxmlformats.org/officeDocument/2006/relationships/image" Target="../media/image15.png"/><Relationship Id="rId4" Type="http://schemas.openxmlformats.org/officeDocument/2006/relationships/tags" Target="../tags/tag8.xml"/><Relationship Id="rId9" Type="http://schemas.openxmlformats.org/officeDocument/2006/relationships/image" Target="../media/image5.emf"/><Relationship Id="rId14" Type="http://schemas.openxmlformats.org/officeDocument/2006/relationships/image" Target="../media/image10.png"/><Relationship Id="rId22" Type="http://schemas.openxmlformats.org/officeDocument/2006/relationships/image" Target="../media/image1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13" Type="http://schemas.openxmlformats.org/officeDocument/2006/relationships/image" Target="../media/image25.emf"/><Relationship Id="rId3" Type="http://schemas.openxmlformats.org/officeDocument/2006/relationships/tags" Target="../tags/tag14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.pn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11" Type="http://schemas.openxmlformats.org/officeDocument/2006/relationships/image" Target="../media/image24.emf"/><Relationship Id="rId5" Type="http://schemas.openxmlformats.org/officeDocument/2006/relationships/tags" Target="../tags/tag16.xml"/><Relationship Id="rId10" Type="http://schemas.openxmlformats.org/officeDocument/2006/relationships/image" Target="../media/image23.emf"/><Relationship Id="rId4" Type="http://schemas.openxmlformats.org/officeDocument/2006/relationships/tags" Target="../tags/tag15.xml"/><Relationship Id="rId9" Type="http://schemas.openxmlformats.org/officeDocument/2006/relationships/image" Target="../media/image22.emf"/><Relationship Id="rId14" Type="http://schemas.openxmlformats.org/officeDocument/2006/relationships/image" Target="../media/image26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emf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9.png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image" Target="../media/image28.emf"/><Relationship Id="rId5" Type="http://schemas.openxmlformats.org/officeDocument/2006/relationships/image" Target="../media/image13.png"/><Relationship Id="rId4" Type="http://schemas.openxmlformats.org/officeDocument/2006/relationships/image" Target="../media/image27.png"/><Relationship Id="rId9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5596" y="764703"/>
            <a:ext cx="72175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Goldstone Bosons in Condensed Matter System</a:t>
            </a:r>
            <a:endParaRPr lang="ko-KR" alt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03508" y="2204864"/>
            <a:ext cx="714522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Outline of lectures:</a:t>
            </a:r>
          </a:p>
          <a:p>
            <a:endParaRPr lang="en-US" altLang="ko-KR" dirty="0" smtClean="0"/>
          </a:p>
          <a:p>
            <a:pPr marL="342900" indent="-342900">
              <a:buAutoNum type="arabicPeriod"/>
            </a:pPr>
            <a:r>
              <a:rPr lang="en-US" altLang="ko-KR" dirty="0" smtClean="0"/>
              <a:t>Examples (Spin waves, Phonon, Superconductor)</a:t>
            </a:r>
          </a:p>
          <a:p>
            <a:pPr marL="342900" indent="-342900">
              <a:buAutoNum type="arabicPeriod"/>
            </a:pPr>
            <a:endParaRPr lang="en-US" altLang="ko-KR" dirty="0"/>
          </a:p>
          <a:p>
            <a:pPr marL="342900" indent="-342900">
              <a:buAutoNum type="arabicPeriod"/>
            </a:pPr>
            <a:r>
              <a:rPr lang="en-US" altLang="ko-KR" dirty="0" smtClean="0"/>
              <a:t>Meissner effect, Gauge invariance and Phase mode (GS boson)</a:t>
            </a:r>
          </a:p>
          <a:p>
            <a:pPr marL="342900" indent="-342900">
              <a:buAutoNum type="arabicPeriod"/>
            </a:pPr>
            <a:endParaRPr lang="en-US" altLang="ko-KR" dirty="0"/>
          </a:p>
          <a:p>
            <a:pPr marL="342900" indent="-342900">
              <a:buAutoNum type="arabicPeriod"/>
            </a:pPr>
            <a:r>
              <a:rPr lang="en-US" altLang="ko-KR" dirty="0" smtClean="0"/>
              <a:t>Higgs mode (amplitude mode) in Superconductors</a:t>
            </a:r>
            <a:endParaRPr lang="ko-KR" altLang="en-US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altLang="ko-KR" smtClean="0"/>
              <a:t>TexPoint fonts used in EMF. </a:t>
            </a:r>
          </a:p>
          <a:p>
            <a:r>
              <a:rPr lang="en-US" altLang="ko-KR" smtClean="0"/>
              <a:t>Read the TexPoint manual before you delete this box.: </a:t>
            </a:r>
            <a:r>
              <a:rPr lang="en-US" altLang="ko-KR" smtClean="0">
                <a:latin typeface="CMMI10"/>
              </a:rPr>
              <a:t>A</a:t>
            </a:r>
            <a:r>
              <a:rPr lang="en-US" altLang="ko-KR" smtClean="0">
                <a:latin typeface="CMR10"/>
              </a:rPr>
              <a:t>A</a:t>
            </a:r>
            <a:r>
              <a:rPr lang="en-US" altLang="ko-KR" smtClean="0">
                <a:latin typeface="CMSY10ORIG"/>
              </a:rPr>
              <a:t>A</a:t>
            </a:r>
            <a:r>
              <a:rPr lang="en-US" altLang="ko-KR" smtClean="0">
                <a:latin typeface="CMR7"/>
              </a:rPr>
              <a:t>A</a:t>
            </a:r>
            <a:r>
              <a:rPr lang="en-US" altLang="ko-KR" smtClean="0">
                <a:latin typeface="CMMI7"/>
              </a:rPr>
              <a:t>A</a:t>
            </a:r>
            <a:r>
              <a:rPr lang="en-US" altLang="ko-KR" smtClean="0">
                <a:latin typeface="CMSY7"/>
              </a:rPr>
              <a:t>A</a:t>
            </a:r>
            <a:r>
              <a:rPr lang="en-US" altLang="ko-KR" smtClean="0">
                <a:latin typeface="CMEX10"/>
              </a:rPr>
              <a:t>A</a:t>
            </a:r>
            <a:r>
              <a:rPr lang="en-US" altLang="ko-KR" smtClean="0">
                <a:latin typeface="CMMI5"/>
              </a:rPr>
              <a:t>A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669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257092"/>
            <a:ext cx="32480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252131"/>
            <a:ext cx="38290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979584"/>
            <a:ext cx="433387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18463" y="5688705"/>
            <a:ext cx="3470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Just the same result as before, 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23430" y="5738220"/>
            <a:ext cx="4106710" cy="355076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직사각형 9"/>
          <p:cNvSpPr/>
          <p:nvPr/>
        </p:nvSpPr>
        <p:spPr>
          <a:xfrm>
            <a:off x="518463" y="4907016"/>
            <a:ext cx="4881629" cy="66216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305189"/>
            <a:ext cx="4184849" cy="592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그룹 8"/>
          <p:cNvGrpSpPr/>
          <p:nvPr/>
        </p:nvGrpSpPr>
        <p:grpSpPr>
          <a:xfrm>
            <a:off x="647564" y="332656"/>
            <a:ext cx="4300763" cy="1928986"/>
            <a:chOff x="647564" y="4077072"/>
            <a:chExt cx="4300763" cy="1928986"/>
          </a:xfrm>
        </p:grpSpPr>
        <p:sp>
          <p:nvSpPr>
            <p:cNvPr id="11" name="TextBox 10"/>
            <p:cNvSpPr txBox="1"/>
            <p:nvPr/>
          </p:nvSpPr>
          <p:spPr>
            <a:xfrm>
              <a:off x="647564" y="4077072"/>
              <a:ext cx="26117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Linear approximation !!</a:t>
              </a:r>
              <a:endParaRPr lang="ko-KR" altLang="en-US" dirty="0"/>
            </a:p>
          </p:txBody>
        </p:sp>
        <p:pic>
          <p:nvPicPr>
            <p:cNvPr id="12" name="Picture 8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3527" y="4653136"/>
              <a:ext cx="4114800" cy="542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3" name="직선 연결선 12"/>
            <p:cNvCxnSpPr/>
            <p:nvPr/>
          </p:nvCxnSpPr>
          <p:spPr>
            <a:xfrm flipH="1">
              <a:off x="4283968" y="4446404"/>
              <a:ext cx="360040" cy="85480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직선 연결선 13"/>
            <p:cNvCxnSpPr/>
            <p:nvPr/>
          </p:nvCxnSpPr>
          <p:spPr>
            <a:xfrm>
              <a:off x="4283968" y="4545124"/>
              <a:ext cx="360040" cy="75608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5" name="Picture 9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7584" y="5301208"/>
              <a:ext cx="3343275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6" name="Picture 3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535"/>
          <a:stretch/>
        </p:blipFill>
        <p:spPr bwMode="auto">
          <a:xfrm>
            <a:off x="5072831" y="1661204"/>
            <a:ext cx="1819275" cy="457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64" y="3320988"/>
            <a:ext cx="4676775" cy="77152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2013" y="870992"/>
            <a:ext cx="19907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7934888" y="1029226"/>
            <a:ext cx="10486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ym typeface="Mathematica1"/>
              </a:rPr>
              <a:t>= 2(S-n</a:t>
            </a:r>
            <a:r>
              <a:rPr lang="en-US" altLang="ko-KR" dirty="0" smtClean="0">
                <a:sym typeface="Mathematica1"/>
              </a:rPr>
              <a:t>)</a:t>
            </a:r>
          </a:p>
          <a:p>
            <a:r>
              <a:rPr lang="en-US" altLang="ko-KR" dirty="0" smtClean="0">
                <a:sym typeface="Mathematica1"/>
              </a:rPr>
              <a:t>~ </a:t>
            </a:r>
            <a:r>
              <a:rPr lang="en-US" altLang="ko-KR" b="1" dirty="0" smtClean="0">
                <a:solidFill>
                  <a:srgbClr val="FF0000"/>
                </a:solidFill>
                <a:sym typeface="Mathematica1"/>
              </a:rPr>
              <a:t>2S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38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871" y="404664"/>
            <a:ext cx="449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Now let us consider </a:t>
            </a:r>
            <a:r>
              <a:rPr lang="en-US" altLang="ko-KR" dirty="0" err="1" smtClean="0"/>
              <a:t>Antiferromagnetism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914" y="1016732"/>
            <a:ext cx="2157938" cy="381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49271" y="982087"/>
            <a:ext cx="494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Same Hamiltonian but J &lt;0 </a:t>
            </a:r>
            <a:r>
              <a:rPr lang="en-US" altLang="ko-KR" dirty="0" smtClean="0">
                <a:sym typeface="Wingdings" panose="05000000000000000000" pitchFamily="2" charset="2"/>
              </a:rPr>
              <a:t> </a:t>
            </a:r>
            <a:r>
              <a:rPr lang="en-US" altLang="ko-KR" dirty="0" err="1" smtClean="0">
                <a:sym typeface="Wingdings" panose="05000000000000000000" pitchFamily="2" charset="2"/>
              </a:rPr>
              <a:t>gs</a:t>
            </a:r>
            <a:r>
              <a:rPr lang="en-US" altLang="ko-KR" dirty="0" smtClean="0">
                <a:sym typeface="Wingdings" panose="05000000000000000000" pitchFamily="2" charset="2"/>
              </a:rPr>
              <a:t> is different.</a:t>
            </a:r>
            <a:endParaRPr lang="ko-KR" altLang="en-US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70" y="1736812"/>
            <a:ext cx="2028825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965295" y="1844824"/>
            <a:ext cx="390671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Not every site is the same.</a:t>
            </a:r>
          </a:p>
          <a:p>
            <a:r>
              <a:rPr lang="en-US" altLang="ko-KR" dirty="0" smtClean="0"/>
              <a:t>There are </a:t>
            </a:r>
            <a:r>
              <a:rPr lang="en-US" altLang="ko-KR" dirty="0" smtClean="0">
                <a:solidFill>
                  <a:srgbClr val="FF0000"/>
                </a:solidFill>
              </a:rPr>
              <a:t>A</a:t>
            </a:r>
            <a:r>
              <a:rPr lang="en-US" altLang="ko-KR" dirty="0" smtClean="0"/>
              <a:t> site &amp; </a:t>
            </a:r>
            <a:r>
              <a:rPr lang="en-US" altLang="ko-KR" dirty="0" smtClean="0">
                <a:solidFill>
                  <a:srgbClr val="FF0000"/>
                </a:solidFill>
              </a:rPr>
              <a:t>B</a:t>
            </a:r>
            <a:r>
              <a:rPr lang="en-US" altLang="ko-KR" dirty="0" smtClean="0"/>
              <a:t> site</a:t>
            </a:r>
          </a:p>
          <a:p>
            <a:endParaRPr lang="en-US" altLang="ko-KR" dirty="0"/>
          </a:p>
          <a:p>
            <a:pPr marL="285750" indent="-285750">
              <a:buFont typeface="Wingdings" pitchFamily="2" charset="2"/>
              <a:buChar char="à"/>
            </a:pPr>
            <a:r>
              <a:rPr lang="en-US" altLang="ko-KR" dirty="0" smtClean="0">
                <a:sym typeface="Wingdings" panose="05000000000000000000" pitchFamily="2" charset="2"/>
              </a:rPr>
              <a:t>Unit cell increases, BZ decreases.</a:t>
            </a:r>
          </a:p>
          <a:p>
            <a:pPr marL="285750" indent="-285750">
              <a:buFont typeface="Wingdings" pitchFamily="2" charset="2"/>
              <a:buChar char="à"/>
            </a:pPr>
            <a:r>
              <a:rPr lang="en-US" altLang="ko-KR" sz="28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 “Doubling”</a:t>
            </a:r>
            <a:endParaRPr lang="en-US" altLang="ko-KR" dirty="0">
              <a:sym typeface="Wingdings" panose="05000000000000000000" pitchFamily="2" charset="2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700" y="4278796"/>
            <a:ext cx="47434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691680" y="5589240"/>
            <a:ext cx="6200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Creation and annihilation change its role in A and B sites.</a:t>
            </a:r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1772884" y="2240868"/>
            <a:ext cx="1014412" cy="58179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551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32656"/>
            <a:ext cx="2157938" cy="381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843005"/>
            <a:ext cx="6432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Simple trick: Rotate all spins on B sites by 180 by </a:t>
            </a:r>
            <a:r>
              <a:rPr lang="en-US" altLang="ko-KR" dirty="0" err="1" smtClean="0"/>
              <a:t>S</a:t>
            </a:r>
            <a:r>
              <a:rPr lang="en-US" altLang="ko-KR" baseline="30000" dirty="0" err="1" smtClean="0"/>
              <a:t>x</a:t>
            </a:r>
            <a:r>
              <a:rPr lang="en-US" altLang="ko-KR" baseline="30000" dirty="0" smtClean="0"/>
              <a:t>  </a:t>
            </a:r>
            <a:r>
              <a:rPr lang="en-US" altLang="ko-KR" dirty="0" smtClean="0"/>
              <a:t>then, </a:t>
            </a:r>
            <a:r>
              <a:rPr lang="en-US" altLang="ko-KR" baseline="30000" dirty="0" smtClean="0"/>
              <a:t> 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5747" y="1362396"/>
            <a:ext cx="3159412" cy="405042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그림 6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117" y="3753036"/>
            <a:ext cx="7142357" cy="101111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6" name="직사각형 25"/>
          <p:cNvSpPr/>
          <p:nvPr/>
        </p:nvSpPr>
        <p:spPr>
          <a:xfrm>
            <a:off x="594502" y="4258591"/>
            <a:ext cx="7021539" cy="5828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370" y="1988840"/>
            <a:ext cx="4676775" cy="77152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" name="그림 5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5068" y="3059962"/>
            <a:ext cx="5813318" cy="405042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805824"/>
            <a:ext cx="433387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직사각형 24"/>
          <p:cNvSpPr/>
          <p:nvPr/>
        </p:nvSpPr>
        <p:spPr>
          <a:xfrm>
            <a:off x="734487" y="5733256"/>
            <a:ext cx="4881629" cy="66216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6192180" y="5913276"/>
            <a:ext cx="2220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Ferromagnetic case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2520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1183" y="872716"/>
            <a:ext cx="6587121" cy="404444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6" name="직사각형 25"/>
          <p:cNvSpPr/>
          <p:nvPr/>
        </p:nvSpPr>
        <p:spPr>
          <a:xfrm>
            <a:off x="586774" y="783523"/>
            <a:ext cx="7021539" cy="5828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200832" y="2456892"/>
            <a:ext cx="8825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Just like a SC </a:t>
            </a:r>
            <a:r>
              <a:rPr lang="en-US" altLang="ko-KR" dirty="0" smtClean="0">
                <a:solidFill>
                  <a:srgbClr val="0070C0"/>
                </a:solidFill>
              </a:rPr>
              <a:t>(but with Boson) </a:t>
            </a:r>
            <a:r>
              <a:rPr lang="en-US" altLang="ko-KR" dirty="0" smtClean="0"/>
              <a:t>and A-B site symmetry </a:t>
            </a:r>
            <a:r>
              <a:rPr lang="en-US" altLang="ko-KR" dirty="0" smtClean="0">
                <a:sym typeface="Wingdings" panose="05000000000000000000" pitchFamily="2" charset="2"/>
              </a:rPr>
              <a:t> 2x2 </a:t>
            </a:r>
            <a:r>
              <a:rPr lang="en-US" altLang="ko-KR" dirty="0" err="1" smtClean="0">
                <a:sym typeface="Wingdings" panose="05000000000000000000" pitchFamily="2" charset="2"/>
              </a:rPr>
              <a:t>mtx</a:t>
            </a:r>
            <a:r>
              <a:rPr lang="en-US" altLang="ko-KR" dirty="0" smtClean="0">
                <a:sym typeface="Wingdings" panose="05000000000000000000" pitchFamily="2" charset="2"/>
              </a:rPr>
              <a:t>. </a:t>
            </a:r>
            <a:r>
              <a:rPr lang="en-US" altLang="ko-KR" dirty="0" err="1" smtClean="0">
                <a:sym typeface="Wingdings" panose="05000000000000000000" pitchFamily="2" charset="2"/>
              </a:rPr>
              <a:t>diagonalization</a:t>
            </a:r>
            <a:endParaRPr lang="ko-KR" altLang="en-US" dirty="0">
              <a:solidFill>
                <a:srgbClr val="0070C0"/>
              </a:solidFill>
            </a:endParaRPr>
          </a:p>
        </p:txBody>
      </p:sp>
      <p:pic>
        <p:nvPicPr>
          <p:cNvPr id="37" name="그림 3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3548" y="3180598"/>
            <a:ext cx="4406569" cy="684114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0" name="그림 39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5151" y="4399805"/>
            <a:ext cx="4288377" cy="355425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1" name="직사각형 40"/>
          <p:cNvSpPr/>
          <p:nvPr/>
        </p:nvSpPr>
        <p:spPr>
          <a:xfrm>
            <a:off x="3797534" y="4291793"/>
            <a:ext cx="1314526" cy="6840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721183" y="5476056"/>
            <a:ext cx="788436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rgbClr val="FF0000"/>
                </a:solidFill>
                <a:sym typeface="Wingdings" panose="05000000000000000000" pitchFamily="2" charset="2"/>
              </a:rPr>
              <a:t>“Doubling</a:t>
            </a:r>
            <a:r>
              <a:rPr lang="en-US" altLang="ko-KR" sz="20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”   makes k-linear dispersion naturally appear !!</a:t>
            </a:r>
          </a:p>
          <a:p>
            <a:r>
              <a:rPr lang="en-US" altLang="ko-KR" sz="20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Dirac Eq. has doubling : E</a:t>
            </a:r>
            <a:r>
              <a:rPr lang="en-US" altLang="ko-KR" sz="2000" b="1" baseline="30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en-US" altLang="ko-KR" sz="20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= p</a:t>
            </a:r>
            <a:r>
              <a:rPr lang="en-US" altLang="ko-KR" sz="2000" b="1" baseline="30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en-US" altLang="ko-KR" sz="20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+ m</a:t>
            </a:r>
            <a:r>
              <a:rPr lang="en-US" altLang="ko-KR" sz="2000" b="1" baseline="30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endParaRPr lang="en-US" altLang="ko-KR" sz="2000" b="1" dirty="0">
              <a:sym typeface="Wingdings" panose="05000000000000000000" pitchFamily="2" charset="2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9841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332656"/>
            <a:ext cx="3696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Ferromagnetic Goldstone boson: 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46388"/>
            <a:ext cx="1193212" cy="355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27584" y="980728"/>
            <a:ext cx="4199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Anti-Ferromagnetic Goldstone boson: </a:t>
            </a:r>
            <a:endParaRPr lang="ko-KR" altLang="en-US" dirty="0"/>
          </a:p>
        </p:txBody>
      </p:sp>
      <p:pic>
        <p:nvPicPr>
          <p:cNvPr id="7" name="그림 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90072" y="1052736"/>
            <a:ext cx="1091124" cy="330037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16" name="그룹 15"/>
          <p:cNvGrpSpPr/>
          <p:nvPr/>
        </p:nvGrpSpPr>
        <p:grpSpPr>
          <a:xfrm>
            <a:off x="251520" y="2024844"/>
            <a:ext cx="4320480" cy="2124236"/>
            <a:chOff x="251520" y="2024844"/>
            <a:chExt cx="4320480" cy="2124236"/>
          </a:xfrm>
        </p:grpSpPr>
        <p:cxnSp>
          <p:nvCxnSpPr>
            <p:cNvPr id="9" name="직선 연결선 8"/>
            <p:cNvCxnSpPr/>
            <p:nvPr/>
          </p:nvCxnSpPr>
          <p:spPr>
            <a:xfrm>
              <a:off x="2411760" y="2024844"/>
              <a:ext cx="0" cy="21242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직선 연결선 10"/>
            <p:cNvCxnSpPr/>
            <p:nvPr/>
          </p:nvCxnSpPr>
          <p:spPr>
            <a:xfrm>
              <a:off x="827584" y="4149080"/>
              <a:ext cx="31683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원호 11"/>
            <p:cNvSpPr/>
            <p:nvPr/>
          </p:nvSpPr>
          <p:spPr>
            <a:xfrm flipH="1" flipV="1">
              <a:off x="1691680" y="2708920"/>
              <a:ext cx="1440160" cy="1440160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원호 12"/>
            <p:cNvSpPr/>
            <p:nvPr/>
          </p:nvSpPr>
          <p:spPr>
            <a:xfrm flipV="1">
              <a:off x="1691680" y="2708920"/>
              <a:ext cx="1440160" cy="1440160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원호 13"/>
            <p:cNvSpPr/>
            <p:nvPr/>
          </p:nvSpPr>
          <p:spPr>
            <a:xfrm flipH="1">
              <a:off x="3131840" y="2708920"/>
              <a:ext cx="1440160" cy="1440160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원호 14"/>
            <p:cNvSpPr/>
            <p:nvPr/>
          </p:nvSpPr>
          <p:spPr>
            <a:xfrm rot="5400000" flipH="1">
              <a:off x="251520" y="2708920"/>
              <a:ext cx="1440160" cy="1440160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671900" y="4185084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ym typeface="Symbol"/>
              </a:rPr>
              <a:t></a:t>
            </a:r>
            <a:endParaRPr lang="ko-KR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04312" y="4149080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ym typeface="Symbol"/>
              </a:rPr>
              <a:t>-</a:t>
            </a:r>
            <a:r>
              <a:rPr lang="ko-KR" altLang="en-US" dirty="0" smtClean="0">
                <a:sym typeface="Symbol"/>
              </a:rPr>
              <a:t></a:t>
            </a:r>
            <a:endParaRPr lang="ko-KR" altLang="en-US" dirty="0"/>
          </a:p>
        </p:txBody>
      </p:sp>
      <p:grpSp>
        <p:nvGrpSpPr>
          <p:cNvPr id="33" name="그룹 32"/>
          <p:cNvGrpSpPr/>
          <p:nvPr/>
        </p:nvGrpSpPr>
        <p:grpSpPr>
          <a:xfrm>
            <a:off x="5112060" y="2024844"/>
            <a:ext cx="3191624" cy="2529572"/>
            <a:chOff x="5317476" y="2024844"/>
            <a:chExt cx="3191624" cy="2529572"/>
          </a:xfrm>
        </p:grpSpPr>
        <p:cxnSp>
          <p:nvCxnSpPr>
            <p:cNvPr id="23" name="직선 연결선 22"/>
            <p:cNvCxnSpPr/>
            <p:nvPr/>
          </p:nvCxnSpPr>
          <p:spPr>
            <a:xfrm>
              <a:off x="6924924" y="2024844"/>
              <a:ext cx="0" cy="21242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직선 연결선 23"/>
            <p:cNvCxnSpPr/>
            <p:nvPr/>
          </p:nvCxnSpPr>
          <p:spPr>
            <a:xfrm>
              <a:off x="5340748" y="4149080"/>
              <a:ext cx="31683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8185064" y="4185084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dirty="0" smtClean="0">
                  <a:sym typeface="Symbol"/>
                </a:rPr>
                <a:t></a:t>
              </a:r>
              <a:endParaRPr lang="ko-KR" alt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317476" y="4149080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>
                  <a:sym typeface="Symbol"/>
                </a:rPr>
                <a:t>-</a:t>
              </a:r>
              <a:r>
                <a:rPr lang="ko-KR" altLang="en-US" dirty="0" smtClean="0">
                  <a:sym typeface="Symbol"/>
                </a:rPr>
                <a:t></a:t>
              </a:r>
              <a:endParaRPr lang="ko-KR" altLang="en-US" dirty="0"/>
            </a:p>
          </p:txBody>
        </p:sp>
      </p:grpSp>
      <p:grpSp>
        <p:nvGrpSpPr>
          <p:cNvPr id="36" name="그룹 35"/>
          <p:cNvGrpSpPr/>
          <p:nvPr/>
        </p:nvGrpSpPr>
        <p:grpSpPr>
          <a:xfrm>
            <a:off x="5295014" y="2708920"/>
            <a:ext cx="2872621" cy="1469675"/>
            <a:chOff x="5295014" y="2708920"/>
            <a:chExt cx="2872621" cy="1469675"/>
          </a:xfrm>
        </p:grpSpPr>
        <p:sp>
          <p:nvSpPr>
            <p:cNvPr id="34" name="자유형 33"/>
            <p:cNvSpPr/>
            <p:nvPr/>
          </p:nvSpPr>
          <p:spPr>
            <a:xfrm>
              <a:off x="5295014" y="2708920"/>
              <a:ext cx="1435395" cy="1469675"/>
            </a:xfrm>
            <a:custGeom>
              <a:avLst/>
              <a:gdLst>
                <a:gd name="connsiteX0" fmla="*/ 0 w 1435395"/>
                <a:gd name="connsiteY0" fmla="*/ 957007 h 999537"/>
                <a:gd name="connsiteX1" fmla="*/ 701749 w 1435395"/>
                <a:gd name="connsiteY1" fmla="*/ 77 h 999537"/>
                <a:gd name="connsiteX2" fmla="*/ 1435395 w 1435395"/>
                <a:gd name="connsiteY2" fmla="*/ 999537 h 999537"/>
                <a:gd name="connsiteX3" fmla="*/ 1435395 w 1435395"/>
                <a:gd name="connsiteY3" fmla="*/ 999537 h 999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35395" h="999537">
                  <a:moveTo>
                    <a:pt x="0" y="957007"/>
                  </a:moveTo>
                  <a:cubicBezTo>
                    <a:pt x="231258" y="474998"/>
                    <a:pt x="462517" y="-7011"/>
                    <a:pt x="701749" y="77"/>
                  </a:cubicBezTo>
                  <a:cubicBezTo>
                    <a:pt x="940981" y="7165"/>
                    <a:pt x="1435395" y="999537"/>
                    <a:pt x="1435395" y="999537"/>
                  </a:cubicBezTo>
                  <a:lnTo>
                    <a:pt x="1435395" y="999537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자유형 34"/>
            <p:cNvSpPr/>
            <p:nvPr/>
          </p:nvSpPr>
          <p:spPr>
            <a:xfrm flipH="1">
              <a:off x="6732240" y="2708920"/>
              <a:ext cx="1435395" cy="1469675"/>
            </a:xfrm>
            <a:custGeom>
              <a:avLst/>
              <a:gdLst>
                <a:gd name="connsiteX0" fmla="*/ 0 w 1435395"/>
                <a:gd name="connsiteY0" fmla="*/ 957007 h 999537"/>
                <a:gd name="connsiteX1" fmla="*/ 701749 w 1435395"/>
                <a:gd name="connsiteY1" fmla="*/ 77 h 999537"/>
                <a:gd name="connsiteX2" fmla="*/ 1435395 w 1435395"/>
                <a:gd name="connsiteY2" fmla="*/ 999537 h 999537"/>
                <a:gd name="connsiteX3" fmla="*/ 1435395 w 1435395"/>
                <a:gd name="connsiteY3" fmla="*/ 999537 h 999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35395" h="999537">
                  <a:moveTo>
                    <a:pt x="0" y="957007"/>
                  </a:moveTo>
                  <a:cubicBezTo>
                    <a:pt x="231258" y="474998"/>
                    <a:pt x="462517" y="-7011"/>
                    <a:pt x="701749" y="77"/>
                  </a:cubicBezTo>
                  <a:cubicBezTo>
                    <a:pt x="940981" y="7165"/>
                    <a:pt x="1435395" y="999537"/>
                    <a:pt x="1435395" y="999537"/>
                  </a:cubicBezTo>
                  <a:lnTo>
                    <a:pt x="1435395" y="999537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727" y="4869160"/>
            <a:ext cx="23145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그림 18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68020" y="5406130"/>
            <a:ext cx="4258805" cy="990208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6" name="직선 연결선 5"/>
          <p:cNvCxnSpPr/>
          <p:nvPr/>
        </p:nvCxnSpPr>
        <p:spPr>
          <a:xfrm>
            <a:off x="5940152" y="2024844"/>
            <a:ext cx="36004" cy="21242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/>
        </p:nvCxnSpPr>
        <p:spPr>
          <a:xfrm>
            <a:off x="7452320" y="2024844"/>
            <a:ext cx="36004" cy="21242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199267" y="1916832"/>
            <a:ext cx="2308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Spinwave</a:t>
            </a:r>
            <a:r>
              <a:rPr lang="en-US" altLang="ko-KR" dirty="0" smtClean="0"/>
              <a:t> dispersion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0470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2176" y="883693"/>
            <a:ext cx="4935968" cy="709103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292006"/>
            <a:ext cx="7031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Superconductivity also has doubling in p-h states with fermions .</a:t>
            </a:r>
            <a:endParaRPr lang="ko-KR" altLang="en-US" dirty="0"/>
          </a:p>
        </p:txBody>
      </p:sp>
      <p:pic>
        <p:nvPicPr>
          <p:cNvPr id="8" name="그림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5222" y="1849756"/>
            <a:ext cx="7456584" cy="380625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55576" y="2577678"/>
            <a:ext cx="766357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This is a quasi particle dispersion not a dispersion of Goldstone boson.</a:t>
            </a:r>
          </a:p>
          <a:p>
            <a:endParaRPr lang="en-US" altLang="ko-KR" dirty="0"/>
          </a:p>
          <a:p>
            <a:r>
              <a:rPr lang="en-US" altLang="ko-KR" dirty="0" smtClean="0"/>
              <a:t>Goldstone boson in SC has indeed  </a:t>
            </a:r>
            <a:r>
              <a:rPr lang="en-US" altLang="ko-KR" dirty="0" smtClean="0">
                <a:solidFill>
                  <a:srgbClr val="FF0000"/>
                </a:solidFill>
              </a:rPr>
              <a:t>E(k) ~ k</a:t>
            </a:r>
          </a:p>
          <a:p>
            <a:endParaRPr lang="en-US" altLang="ko-KR" dirty="0"/>
          </a:p>
          <a:p>
            <a:r>
              <a:rPr lang="en-US" altLang="ko-KR" dirty="0" smtClean="0"/>
              <a:t>We will come back to this question.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196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584684"/>
            <a:ext cx="6155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Acoustic</a:t>
            </a:r>
            <a:r>
              <a:rPr lang="en-US" altLang="ko-KR" dirty="0" smtClean="0"/>
              <a:t> phonon (Goldstone boson) dispersion : </a:t>
            </a:r>
            <a:r>
              <a:rPr lang="en-US" altLang="ko-KR" dirty="0" smtClean="0">
                <a:solidFill>
                  <a:srgbClr val="FF0000"/>
                </a:solidFill>
              </a:rPr>
              <a:t>E(k) ~ k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" name="타원 2"/>
          <p:cNvSpPr/>
          <p:nvPr/>
        </p:nvSpPr>
        <p:spPr>
          <a:xfrm flipH="1" flipV="1">
            <a:off x="2375756" y="148478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타원 3"/>
          <p:cNvSpPr/>
          <p:nvPr/>
        </p:nvSpPr>
        <p:spPr>
          <a:xfrm flipH="1" flipV="1">
            <a:off x="3203848" y="148478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타원 4"/>
          <p:cNvSpPr/>
          <p:nvPr/>
        </p:nvSpPr>
        <p:spPr>
          <a:xfrm flipH="1" flipV="1">
            <a:off x="5328084" y="148478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타원 5"/>
          <p:cNvSpPr/>
          <p:nvPr/>
        </p:nvSpPr>
        <p:spPr>
          <a:xfrm flipH="1" flipV="1">
            <a:off x="4716016" y="148478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/>
          <p:cNvSpPr/>
          <p:nvPr/>
        </p:nvSpPr>
        <p:spPr>
          <a:xfrm flipH="1" flipV="1">
            <a:off x="3983398" y="148478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 flipH="1" flipV="1">
            <a:off x="5940152" y="148478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/>
        </p:nvSpPr>
        <p:spPr>
          <a:xfrm flipH="1" flipV="1">
            <a:off x="6516216" y="148478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타원 12"/>
          <p:cNvSpPr/>
          <p:nvPr/>
        </p:nvSpPr>
        <p:spPr>
          <a:xfrm flipH="1" flipV="1">
            <a:off x="1661205" y="148478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1380096" y="1567462"/>
            <a:ext cx="54946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그림 1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996" y="1880828"/>
            <a:ext cx="3097276" cy="38100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585820" y="2462916"/>
            <a:ext cx="133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Quantize : </a:t>
            </a:r>
            <a:endParaRPr lang="ko-KR" altLang="en-US" dirty="0"/>
          </a:p>
        </p:txBody>
      </p:sp>
      <p:pic>
        <p:nvPicPr>
          <p:cNvPr id="21" name="그림 2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860" y="2482482"/>
            <a:ext cx="1421700" cy="330200"/>
          </a:xfrm>
          <a:prstGeom prst="rect">
            <a:avLst/>
          </a:prstGeom>
        </p:spPr>
      </p:pic>
      <p:pic>
        <p:nvPicPr>
          <p:cNvPr id="24" name="그림 2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15367" y="2959206"/>
            <a:ext cx="4897378" cy="431588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그림 26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73716" y="3660068"/>
            <a:ext cx="4438444" cy="380625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그림 30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06811" y="4329100"/>
            <a:ext cx="4155366" cy="380251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1473225" y="4155727"/>
            <a:ext cx="2206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Harmonic oscillator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34" name="그림 33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06557" y="4905163"/>
            <a:ext cx="6800507" cy="380813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8" name="그림 37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86933" y="5553236"/>
            <a:ext cx="3773441" cy="73479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3122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931364"/>
            <a:ext cx="8860374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Goldstone modes </a:t>
            </a:r>
            <a:r>
              <a:rPr lang="en-US" altLang="ko-KR" b="1" dirty="0" smtClean="0"/>
              <a:t>in CM are abundant .</a:t>
            </a:r>
          </a:p>
          <a:p>
            <a:r>
              <a:rPr lang="en-US" altLang="ko-KR" b="1" dirty="0" smtClean="0"/>
              <a:t>They </a:t>
            </a:r>
            <a:r>
              <a:rPr lang="en-US" altLang="ko-KR" b="1" dirty="0" smtClean="0"/>
              <a:t>are massless.</a:t>
            </a:r>
            <a:endParaRPr lang="en-US" altLang="ko-KR" b="1" dirty="0" smtClean="0"/>
          </a:p>
          <a:p>
            <a:endParaRPr lang="en-US" altLang="ko-KR" dirty="0"/>
          </a:p>
          <a:p>
            <a:endParaRPr lang="en-US" altLang="ko-KR" sz="2400" b="1" baseline="30000" dirty="0" smtClean="0">
              <a:solidFill>
                <a:srgbClr val="FF0000"/>
              </a:solidFill>
              <a:sym typeface="Mathematica1"/>
            </a:endParaRPr>
          </a:p>
          <a:p>
            <a:r>
              <a:rPr lang="en-US" altLang="ko-KR" sz="2000" dirty="0" smtClean="0">
                <a:sym typeface="Mathematica1"/>
              </a:rPr>
              <a:t>In CM or in Nature, </a:t>
            </a:r>
            <a:r>
              <a:rPr lang="en-US" altLang="ko-KR" sz="2400" dirty="0" smtClean="0">
                <a:sym typeface="Mathematica1"/>
              </a:rPr>
              <a:t>we have   ~ k and  </a:t>
            </a:r>
            <a:r>
              <a:rPr lang="en-US" altLang="ko-KR" sz="2400" dirty="0">
                <a:sym typeface="Mathematica1"/>
              </a:rPr>
              <a:t>~ </a:t>
            </a:r>
            <a:r>
              <a:rPr lang="en-US" altLang="ko-KR" sz="2400" dirty="0" smtClean="0">
                <a:sym typeface="Mathematica1"/>
              </a:rPr>
              <a:t>k</a:t>
            </a:r>
            <a:r>
              <a:rPr lang="en-US" altLang="ko-KR" sz="2400" baseline="30000" dirty="0" smtClean="0">
                <a:sym typeface="Mathematica1"/>
              </a:rPr>
              <a:t>2</a:t>
            </a:r>
            <a:endParaRPr lang="en-US" altLang="ko-KR" sz="2400" dirty="0" smtClean="0">
              <a:sym typeface="Mathematica1"/>
            </a:endParaRPr>
          </a:p>
          <a:p>
            <a:r>
              <a:rPr lang="en-US" altLang="ko-KR" sz="2400" dirty="0" smtClean="0">
                <a:sym typeface="Mathematica1"/>
              </a:rPr>
              <a:t> </a:t>
            </a:r>
            <a:endParaRPr lang="en-US" altLang="ko-KR" sz="2400" b="1" dirty="0">
              <a:solidFill>
                <a:srgbClr val="FF0000"/>
              </a:solidFill>
              <a:sym typeface="Mathematica1"/>
            </a:endParaRPr>
          </a:p>
          <a:p>
            <a:r>
              <a:rPr lang="en-US" altLang="ko-KR" sz="2000" dirty="0" smtClean="0">
                <a:sym typeface="Mathematica1"/>
              </a:rPr>
              <a:t>Question (</a:t>
            </a:r>
            <a:r>
              <a:rPr lang="en-US" altLang="ko-KR" sz="2000" b="1" dirty="0" smtClean="0">
                <a:solidFill>
                  <a:srgbClr val="FF0000"/>
                </a:solidFill>
                <a:sym typeface="Mathematica1"/>
              </a:rPr>
              <a:t>very </a:t>
            </a:r>
            <a:r>
              <a:rPr lang="en-US" altLang="ko-KR" b="1" dirty="0" smtClean="0">
                <a:solidFill>
                  <a:srgbClr val="FF0000"/>
                </a:solidFill>
                <a:sym typeface="Mathematica1"/>
              </a:rPr>
              <a:t>important </a:t>
            </a:r>
            <a:r>
              <a:rPr lang="en-US" altLang="ko-KR" sz="2000" b="1" dirty="0" smtClean="0">
                <a:sym typeface="Mathematica1"/>
              </a:rPr>
              <a:t>) </a:t>
            </a:r>
            <a:r>
              <a:rPr lang="en-US" altLang="ko-KR" sz="2000" dirty="0" smtClean="0">
                <a:sym typeface="Mathematica1"/>
              </a:rPr>
              <a:t>: what and/or how is the </a:t>
            </a:r>
            <a:r>
              <a:rPr lang="en-US" altLang="ko-KR" sz="2000" b="1" dirty="0" smtClean="0">
                <a:solidFill>
                  <a:schemeClr val="accent2"/>
                </a:solidFill>
                <a:sym typeface="Mathematica1"/>
              </a:rPr>
              <a:t>power  </a:t>
            </a:r>
            <a:r>
              <a:rPr lang="en-US" altLang="ko-KR" sz="2000" dirty="0" smtClean="0">
                <a:sym typeface="Mathematica1"/>
              </a:rPr>
              <a:t>determined.</a:t>
            </a:r>
          </a:p>
          <a:p>
            <a:r>
              <a:rPr lang="en-US" altLang="ko-KR" sz="2400" dirty="0" smtClean="0">
                <a:sym typeface="Mathematica1"/>
              </a:rPr>
              <a:t>       </a:t>
            </a:r>
            <a:r>
              <a:rPr lang="en-US" altLang="ko-KR" sz="2400" dirty="0">
                <a:sym typeface="Mathematica1"/>
              </a:rPr>
              <a:t>~ k</a:t>
            </a:r>
            <a:r>
              <a:rPr lang="en-US" altLang="ko-KR" sz="2400" baseline="30000" dirty="0">
                <a:sym typeface="Mathematica1"/>
              </a:rPr>
              <a:t>2</a:t>
            </a:r>
            <a:r>
              <a:rPr lang="en-US" altLang="ko-KR" sz="2400" dirty="0">
                <a:sym typeface="Mathematica1"/>
              </a:rPr>
              <a:t> </a:t>
            </a:r>
            <a:r>
              <a:rPr lang="en-US" altLang="ko-KR" sz="2400" dirty="0" smtClean="0">
                <a:sym typeface="Mathematica1"/>
              </a:rPr>
              <a:t> </a:t>
            </a:r>
            <a:r>
              <a:rPr lang="en-US" altLang="ko-KR" sz="2400" dirty="0">
                <a:sym typeface="Mathematica1"/>
              </a:rPr>
              <a:t>is </a:t>
            </a:r>
            <a:r>
              <a:rPr lang="en-US" altLang="ko-KR" sz="2400" dirty="0" smtClean="0">
                <a:sym typeface="Mathematica1"/>
              </a:rPr>
              <a:t>more </a:t>
            </a:r>
            <a:r>
              <a:rPr lang="en-US" altLang="ko-KR" sz="2400" dirty="0" smtClean="0">
                <a:sym typeface="Mathematica1"/>
              </a:rPr>
              <a:t>natural </a:t>
            </a:r>
          </a:p>
          <a:p>
            <a:r>
              <a:rPr lang="en-US" altLang="ko-KR" sz="2400" dirty="0" smtClean="0">
                <a:sym typeface="Mathematica1"/>
              </a:rPr>
              <a:t>and </a:t>
            </a:r>
            <a:r>
              <a:rPr lang="en-US" altLang="ko-KR" sz="2400" dirty="0">
                <a:sym typeface="Mathematica1"/>
              </a:rPr>
              <a:t> ~ k </a:t>
            </a:r>
            <a:r>
              <a:rPr lang="en-US" altLang="ko-KR" sz="2400" dirty="0" smtClean="0">
                <a:sym typeface="Mathematica1"/>
              </a:rPr>
              <a:t>needs </a:t>
            </a:r>
            <a:r>
              <a:rPr lang="en-US" altLang="ko-KR" sz="2400" dirty="0" smtClean="0">
                <a:sym typeface="Mathematica1"/>
              </a:rPr>
              <a:t>    </a:t>
            </a:r>
            <a:r>
              <a:rPr lang="en-US" altLang="ko-KR" sz="2400" dirty="0" smtClean="0">
                <a:solidFill>
                  <a:srgbClr val="FF0000"/>
                </a:solidFill>
                <a:sym typeface="Mathematica1"/>
              </a:rPr>
              <a:t>special condition </a:t>
            </a:r>
            <a:r>
              <a:rPr lang="en-US" altLang="ko-KR" sz="2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“Doubling”</a:t>
            </a:r>
            <a:r>
              <a:rPr lang="en-US" altLang="ko-KR" sz="2400" dirty="0" smtClean="0">
                <a:sym typeface="Mathematica1"/>
              </a:rPr>
              <a:t>.</a:t>
            </a:r>
            <a:endParaRPr lang="ko-KR" altLang="en-US" sz="2400" dirty="0"/>
          </a:p>
        </p:txBody>
      </p:sp>
      <p:pic>
        <p:nvPicPr>
          <p:cNvPr id="6" name="그림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68464" y="4725144"/>
            <a:ext cx="2150943" cy="71811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55230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764704"/>
            <a:ext cx="70786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Condensed matter systems exist because of broken symmetries: </a:t>
            </a:r>
          </a:p>
          <a:p>
            <a:r>
              <a:rPr lang="en-US" altLang="ko-KR" dirty="0" smtClean="0"/>
              <a:t>Translation, Rotation, U(1) gauge, </a:t>
            </a:r>
            <a:r>
              <a:rPr lang="en-US" altLang="ko-KR" dirty="0" err="1" smtClean="0"/>
              <a:t>etc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9532" y="1844824"/>
            <a:ext cx="77219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0070C0"/>
                </a:solidFill>
              </a:rPr>
              <a:t>Goldstone theorem (’62):  </a:t>
            </a:r>
          </a:p>
          <a:p>
            <a:r>
              <a:rPr lang="en-US" altLang="ko-KR" dirty="0" smtClean="0"/>
              <a:t>“ breaking a continuous symmetry should cause </a:t>
            </a:r>
            <a:r>
              <a:rPr lang="en-US" altLang="ko-KR" dirty="0" smtClean="0">
                <a:solidFill>
                  <a:srgbClr val="FF0000"/>
                </a:solidFill>
              </a:rPr>
              <a:t>massless</a:t>
            </a:r>
            <a:r>
              <a:rPr lang="en-US" altLang="ko-KR" dirty="0" smtClean="0"/>
              <a:t> excitations.</a:t>
            </a:r>
          </a:p>
          <a:p>
            <a:r>
              <a:rPr lang="en-US" altLang="ko-KR" dirty="0" smtClean="0"/>
              <a:t>This is natural response of the system to restore the broken symmetry.”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35596" y="3198907"/>
            <a:ext cx="826117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Goldstone modes in CM:</a:t>
            </a:r>
          </a:p>
          <a:p>
            <a:r>
              <a:rPr lang="en-US" altLang="ko-KR" dirty="0" smtClean="0">
                <a:solidFill>
                  <a:srgbClr val="0070C0"/>
                </a:solidFill>
              </a:rPr>
              <a:t>Phonons (??), Spin-wave (‘40), phase mode in SC (‘57-60</a:t>
            </a:r>
            <a:r>
              <a:rPr lang="en-US" altLang="ko-KR" dirty="0" smtClean="0">
                <a:solidFill>
                  <a:srgbClr val="0070C0"/>
                </a:solidFill>
              </a:rPr>
              <a:t>), CDW, </a:t>
            </a:r>
            <a:r>
              <a:rPr lang="en-US" altLang="ko-KR" dirty="0" err="1" smtClean="0">
                <a:solidFill>
                  <a:srgbClr val="0070C0"/>
                </a:solidFill>
              </a:rPr>
              <a:t>etc</a:t>
            </a:r>
            <a:r>
              <a:rPr lang="ko-KR" altLang="en-US" dirty="0" smtClean="0">
                <a:solidFill>
                  <a:srgbClr val="0070C0"/>
                </a:solidFill>
              </a:rPr>
              <a:t> </a:t>
            </a:r>
            <a:endParaRPr lang="en-US" altLang="ko-KR" dirty="0" smtClean="0">
              <a:solidFill>
                <a:srgbClr val="0070C0"/>
              </a:solidFill>
            </a:endParaRPr>
          </a:p>
          <a:p>
            <a:endParaRPr lang="en-US" altLang="ko-KR" dirty="0"/>
          </a:p>
          <a:p>
            <a:r>
              <a:rPr lang="en-US" altLang="ko-KR" dirty="0" smtClean="0"/>
              <a:t>Goldstone mode in SC </a:t>
            </a:r>
            <a:r>
              <a:rPr lang="en-US" altLang="ko-KR" dirty="0" smtClean="0">
                <a:sym typeface="Wingdings" panose="05000000000000000000" pitchFamily="2" charset="2"/>
              </a:rPr>
              <a:t> </a:t>
            </a:r>
            <a:r>
              <a:rPr lang="en-US" altLang="ko-KR" dirty="0" smtClean="0">
                <a:solidFill>
                  <a:srgbClr val="FF0000"/>
                </a:solidFill>
                <a:sym typeface="Wingdings" panose="05000000000000000000" pitchFamily="2" charset="2"/>
              </a:rPr>
              <a:t>Higgs mechanism </a:t>
            </a:r>
            <a:r>
              <a:rPr lang="en-US" altLang="ko-KR" dirty="0" smtClean="0">
                <a:sym typeface="Wingdings" panose="05000000000000000000" pitchFamily="2" charset="2"/>
              </a:rPr>
              <a:t>(Meissner effect)</a:t>
            </a:r>
          </a:p>
          <a:p>
            <a:r>
              <a:rPr lang="en-US" altLang="ko-KR" dirty="0" smtClean="0">
                <a:solidFill>
                  <a:srgbClr val="FF0000"/>
                </a:solidFill>
                <a:sym typeface="Wingdings" panose="05000000000000000000" pitchFamily="2" charset="2"/>
              </a:rPr>
              <a:t>Higgs </a:t>
            </a:r>
            <a:r>
              <a:rPr lang="en-US" altLang="ko-KR" dirty="0" smtClean="0">
                <a:solidFill>
                  <a:srgbClr val="FF0000"/>
                </a:solidFill>
                <a:sym typeface="Wingdings" panose="05000000000000000000" pitchFamily="2" charset="2"/>
              </a:rPr>
              <a:t>mode </a:t>
            </a:r>
            <a:r>
              <a:rPr lang="en-US" altLang="ko-KR" dirty="0" smtClean="0">
                <a:sym typeface="Wingdings" panose="05000000000000000000" pitchFamily="2" charset="2"/>
              </a:rPr>
              <a:t>(amp. Mode) </a:t>
            </a:r>
            <a:r>
              <a:rPr lang="en-US" altLang="ko-KR" dirty="0" smtClean="0">
                <a:sym typeface="Wingdings" panose="05000000000000000000" pitchFamily="2" charset="2"/>
              </a:rPr>
              <a:t>in SC  always exists but its observations are rare.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2488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4656" y="836712"/>
            <a:ext cx="886037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Goldstone modes are massless:</a:t>
            </a:r>
          </a:p>
          <a:p>
            <a:endParaRPr lang="en-US" altLang="ko-KR" dirty="0"/>
          </a:p>
          <a:p>
            <a:r>
              <a:rPr lang="en-US" altLang="ko-KR" dirty="0" smtClean="0"/>
              <a:t>So, the energy dispersion relation </a:t>
            </a:r>
            <a:r>
              <a:rPr lang="en-US" altLang="ko-KR" b="1" dirty="0" smtClean="0">
                <a:solidFill>
                  <a:srgbClr val="FF0000"/>
                </a:solidFill>
              </a:rPr>
              <a:t>E</a:t>
            </a:r>
            <a:r>
              <a:rPr lang="en-US" altLang="ko-KR" dirty="0" smtClean="0"/>
              <a:t> or </a:t>
            </a:r>
            <a:r>
              <a:rPr lang="en-US" altLang="ko-KR" sz="2400" b="1" dirty="0" smtClean="0">
                <a:solidFill>
                  <a:srgbClr val="FF0000"/>
                </a:solidFill>
                <a:sym typeface="Mathematica1"/>
              </a:rPr>
              <a:t> ~ k</a:t>
            </a:r>
            <a:r>
              <a:rPr lang="en-US" altLang="ko-KR" sz="2400" b="1" baseline="30000" dirty="0" smtClean="0">
                <a:solidFill>
                  <a:srgbClr val="FF0000"/>
                </a:solidFill>
                <a:sym typeface="Mathematica1"/>
              </a:rPr>
              <a:t></a:t>
            </a:r>
          </a:p>
          <a:p>
            <a:endParaRPr lang="en-US" altLang="ko-KR" sz="2400" b="1" baseline="30000" dirty="0" smtClean="0">
              <a:solidFill>
                <a:srgbClr val="FF0000"/>
              </a:solidFill>
              <a:sym typeface="Mathematica1"/>
            </a:endParaRPr>
          </a:p>
          <a:p>
            <a:r>
              <a:rPr lang="en-US" altLang="ko-KR" sz="2000" dirty="0" smtClean="0">
                <a:sym typeface="Mathematica1"/>
              </a:rPr>
              <a:t>In CM or in Nature, </a:t>
            </a:r>
            <a:r>
              <a:rPr lang="en-US" altLang="ko-KR" sz="2400" dirty="0" smtClean="0">
                <a:sym typeface="Mathematica1"/>
              </a:rPr>
              <a:t>we have   ~ k and  </a:t>
            </a:r>
            <a:r>
              <a:rPr lang="en-US" altLang="ko-KR" sz="2400" dirty="0">
                <a:sym typeface="Mathematica1"/>
              </a:rPr>
              <a:t>~ </a:t>
            </a:r>
            <a:r>
              <a:rPr lang="en-US" altLang="ko-KR" sz="2400" dirty="0" smtClean="0">
                <a:sym typeface="Mathematica1"/>
              </a:rPr>
              <a:t>k</a:t>
            </a:r>
            <a:r>
              <a:rPr lang="en-US" altLang="ko-KR" sz="2400" baseline="30000" dirty="0" smtClean="0">
                <a:sym typeface="Mathematica1"/>
              </a:rPr>
              <a:t>2</a:t>
            </a:r>
            <a:endParaRPr lang="en-US" altLang="ko-KR" sz="2400" dirty="0" smtClean="0">
              <a:sym typeface="Mathematica1"/>
            </a:endParaRPr>
          </a:p>
          <a:p>
            <a:r>
              <a:rPr lang="en-US" altLang="ko-KR" sz="2400" dirty="0" smtClean="0">
                <a:sym typeface="Mathematica1"/>
              </a:rPr>
              <a:t> </a:t>
            </a:r>
            <a:endParaRPr lang="en-US" altLang="ko-KR" sz="2400" b="1" dirty="0">
              <a:solidFill>
                <a:srgbClr val="FF0000"/>
              </a:solidFill>
              <a:sym typeface="Mathematica1"/>
            </a:endParaRPr>
          </a:p>
          <a:p>
            <a:r>
              <a:rPr lang="en-US" altLang="ko-KR" sz="2000" dirty="0" smtClean="0">
                <a:sym typeface="Mathematica1"/>
              </a:rPr>
              <a:t>Question (</a:t>
            </a:r>
            <a:r>
              <a:rPr lang="en-US" altLang="ko-KR" sz="2000" b="1" dirty="0" smtClean="0">
                <a:solidFill>
                  <a:srgbClr val="FF0000"/>
                </a:solidFill>
                <a:sym typeface="Mathematica1"/>
              </a:rPr>
              <a:t>very </a:t>
            </a:r>
            <a:r>
              <a:rPr lang="en-US" altLang="ko-KR" b="1" dirty="0" smtClean="0">
                <a:solidFill>
                  <a:srgbClr val="FF0000"/>
                </a:solidFill>
                <a:sym typeface="Mathematica1"/>
              </a:rPr>
              <a:t>important </a:t>
            </a:r>
            <a:r>
              <a:rPr lang="en-US" altLang="ko-KR" sz="2000" b="1" dirty="0" smtClean="0">
                <a:sym typeface="Mathematica1"/>
              </a:rPr>
              <a:t>) </a:t>
            </a:r>
            <a:r>
              <a:rPr lang="en-US" altLang="ko-KR" sz="2000" dirty="0" smtClean="0">
                <a:sym typeface="Mathematica1"/>
              </a:rPr>
              <a:t>: what and/or how is the </a:t>
            </a:r>
            <a:r>
              <a:rPr lang="en-US" altLang="ko-KR" sz="2000" b="1" dirty="0" smtClean="0">
                <a:solidFill>
                  <a:schemeClr val="accent2"/>
                </a:solidFill>
                <a:sym typeface="Mathematica1"/>
              </a:rPr>
              <a:t>power  </a:t>
            </a:r>
            <a:r>
              <a:rPr lang="en-US" altLang="ko-KR" sz="2000" dirty="0" smtClean="0">
                <a:sym typeface="Mathematica1"/>
              </a:rPr>
              <a:t>determined.</a:t>
            </a:r>
          </a:p>
          <a:p>
            <a:pPr marL="342900" indent="-342900">
              <a:buFont typeface="Mathematica1" pitchFamily="2" charset="2"/>
              <a:buChar char="w"/>
            </a:pPr>
            <a:r>
              <a:rPr lang="en-US" altLang="ko-KR" sz="2400" dirty="0" smtClean="0">
                <a:sym typeface="Mathematica1"/>
              </a:rPr>
              <a:t>~ </a:t>
            </a:r>
            <a:r>
              <a:rPr lang="en-US" altLang="ko-KR" sz="2400" dirty="0">
                <a:sym typeface="Mathematica1"/>
              </a:rPr>
              <a:t>k</a:t>
            </a:r>
            <a:r>
              <a:rPr lang="en-US" altLang="ko-KR" sz="2400" baseline="30000" dirty="0">
                <a:sym typeface="Mathematica1"/>
              </a:rPr>
              <a:t> </a:t>
            </a:r>
            <a:r>
              <a:rPr lang="en-US" altLang="ko-KR" sz="2400" dirty="0" smtClean="0">
                <a:sym typeface="Mathematica1"/>
              </a:rPr>
              <a:t>may be more familiar, but  </a:t>
            </a:r>
            <a:r>
              <a:rPr lang="en-US" altLang="ko-KR" sz="2400" dirty="0">
                <a:sym typeface="Mathematica1"/>
              </a:rPr>
              <a:t>~ k</a:t>
            </a:r>
            <a:r>
              <a:rPr lang="en-US" altLang="ko-KR" sz="2400" baseline="30000" dirty="0">
                <a:sym typeface="Mathematica1"/>
              </a:rPr>
              <a:t>2</a:t>
            </a:r>
            <a:r>
              <a:rPr lang="en-US" altLang="ko-KR" sz="2400" dirty="0">
                <a:sym typeface="Mathematica1"/>
              </a:rPr>
              <a:t> </a:t>
            </a:r>
            <a:r>
              <a:rPr lang="en-US" altLang="ko-KR" sz="2400" dirty="0" smtClean="0">
                <a:sym typeface="Mathematica1"/>
              </a:rPr>
              <a:t> </a:t>
            </a:r>
            <a:r>
              <a:rPr lang="en-US" altLang="ko-KR" sz="2400" dirty="0">
                <a:sym typeface="Mathematica1"/>
              </a:rPr>
              <a:t>is </a:t>
            </a:r>
            <a:r>
              <a:rPr lang="en-US" altLang="ko-KR" sz="2400" dirty="0" smtClean="0">
                <a:sym typeface="Mathematica1"/>
              </a:rPr>
              <a:t>more natural</a:t>
            </a:r>
          </a:p>
          <a:p>
            <a:r>
              <a:rPr lang="en-US" altLang="ko-KR" sz="2400" dirty="0" smtClean="0">
                <a:sym typeface="Mathematica1"/>
              </a:rPr>
              <a:t>and </a:t>
            </a:r>
            <a:r>
              <a:rPr lang="en-US" altLang="ko-KR" sz="2400" dirty="0">
                <a:sym typeface="Mathematica1"/>
              </a:rPr>
              <a:t> ~ k </a:t>
            </a:r>
            <a:r>
              <a:rPr lang="en-US" altLang="ko-KR" sz="2400" dirty="0" smtClean="0">
                <a:sym typeface="Mathematica1"/>
              </a:rPr>
              <a:t>needs </a:t>
            </a:r>
            <a:r>
              <a:rPr lang="en-US" altLang="ko-KR" sz="2400" dirty="0" smtClean="0">
                <a:solidFill>
                  <a:srgbClr val="FF0000"/>
                </a:solidFill>
                <a:sym typeface="Mathematica1"/>
              </a:rPr>
              <a:t>special condition</a:t>
            </a:r>
            <a:r>
              <a:rPr lang="en-US" altLang="ko-KR" sz="2400" dirty="0" smtClean="0">
                <a:sym typeface="Mathematica1"/>
              </a:rPr>
              <a:t>.</a:t>
            </a:r>
            <a:endParaRPr lang="ko-KR" altLang="en-US" sz="2400" dirty="0"/>
          </a:p>
        </p:txBody>
      </p:sp>
      <p:pic>
        <p:nvPicPr>
          <p:cNvPr id="6" name="그림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68464" y="4725144"/>
            <a:ext cx="2150943" cy="71811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12902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440668"/>
            <a:ext cx="5022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Rotation symmetry SO(3) of spin &amp; spin-wave</a:t>
            </a:r>
            <a:endParaRPr lang="ko-KR" altLang="en-US" dirty="0"/>
          </a:p>
        </p:txBody>
      </p:sp>
      <p:cxnSp>
        <p:nvCxnSpPr>
          <p:cNvPr id="5" name="직선 화살표 연결선 4"/>
          <p:cNvCxnSpPr/>
          <p:nvPr/>
        </p:nvCxnSpPr>
        <p:spPr>
          <a:xfrm flipV="1">
            <a:off x="1582653" y="1211528"/>
            <a:ext cx="612211" cy="178542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타원 5"/>
          <p:cNvSpPr/>
          <p:nvPr/>
        </p:nvSpPr>
        <p:spPr>
          <a:xfrm>
            <a:off x="1303622" y="1196752"/>
            <a:ext cx="1116124" cy="46119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2" name="직선 연결선 11"/>
          <p:cNvCxnSpPr>
            <a:stCxn id="6" idx="2"/>
          </p:cNvCxnSpPr>
          <p:nvPr/>
        </p:nvCxnSpPr>
        <p:spPr>
          <a:xfrm>
            <a:off x="1303622" y="1427349"/>
            <a:ext cx="558062" cy="77751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>
            <a:stCxn id="6" idx="6"/>
          </p:cNvCxnSpPr>
          <p:nvPr/>
        </p:nvCxnSpPr>
        <p:spPr>
          <a:xfrm flipH="1">
            <a:off x="1861684" y="1427349"/>
            <a:ext cx="558062" cy="77751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5" name="그림 102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653" y="3465004"/>
            <a:ext cx="2157938" cy="381000"/>
          </a:xfrm>
          <a:prstGeom prst="rect">
            <a:avLst/>
          </a:prstGeom>
        </p:spPr>
      </p:pic>
      <p:sp>
        <p:nvSpPr>
          <p:cNvPr id="1027" name="TextBox 1026"/>
          <p:cNvSpPr txBox="1"/>
          <p:nvPr/>
        </p:nvSpPr>
        <p:spPr>
          <a:xfrm>
            <a:off x="4716016" y="3392996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Ferromagnetism with J &gt;0</a:t>
            </a:r>
            <a:endParaRPr lang="ko-KR" altLang="en-US" dirty="0"/>
          </a:p>
        </p:txBody>
      </p:sp>
      <p:grpSp>
        <p:nvGrpSpPr>
          <p:cNvPr id="1034" name="그룹 1033"/>
          <p:cNvGrpSpPr/>
          <p:nvPr/>
        </p:nvGrpSpPr>
        <p:grpSpPr>
          <a:xfrm>
            <a:off x="1676968" y="4507711"/>
            <a:ext cx="2650360" cy="362858"/>
            <a:chOff x="1676968" y="4507711"/>
            <a:chExt cx="2650360" cy="362858"/>
          </a:xfrm>
        </p:grpSpPr>
        <p:cxnSp>
          <p:nvCxnSpPr>
            <p:cNvPr id="44" name="직선 화살표 연결선 43"/>
            <p:cNvCxnSpPr/>
            <p:nvPr/>
          </p:nvCxnSpPr>
          <p:spPr>
            <a:xfrm flipV="1">
              <a:off x="3851920" y="4509120"/>
              <a:ext cx="0" cy="36004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직선 화살표 연결선 44"/>
            <p:cNvCxnSpPr/>
            <p:nvPr/>
          </p:nvCxnSpPr>
          <p:spPr>
            <a:xfrm flipV="1">
              <a:off x="4103948" y="4507711"/>
              <a:ext cx="0" cy="36004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직선 화살표 연결선 45"/>
            <p:cNvCxnSpPr/>
            <p:nvPr/>
          </p:nvCxnSpPr>
          <p:spPr>
            <a:xfrm flipV="1">
              <a:off x="4327328" y="4507711"/>
              <a:ext cx="0" cy="36004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직선 화살표 연결선 46"/>
            <p:cNvCxnSpPr/>
            <p:nvPr/>
          </p:nvCxnSpPr>
          <p:spPr>
            <a:xfrm flipV="1">
              <a:off x="3124484" y="4509120"/>
              <a:ext cx="0" cy="36004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직선 화살표 연결선 47"/>
            <p:cNvCxnSpPr/>
            <p:nvPr/>
          </p:nvCxnSpPr>
          <p:spPr>
            <a:xfrm flipV="1">
              <a:off x="3376512" y="4509120"/>
              <a:ext cx="0" cy="36004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직선 화살표 연결선 48"/>
            <p:cNvCxnSpPr/>
            <p:nvPr/>
          </p:nvCxnSpPr>
          <p:spPr>
            <a:xfrm flipV="1">
              <a:off x="3599892" y="4509120"/>
              <a:ext cx="0" cy="36004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직선 화살표 연결선 49"/>
            <p:cNvCxnSpPr/>
            <p:nvPr/>
          </p:nvCxnSpPr>
          <p:spPr>
            <a:xfrm flipV="1">
              <a:off x="2404404" y="4509120"/>
              <a:ext cx="0" cy="36004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직선 화살표 연결선 50"/>
            <p:cNvCxnSpPr/>
            <p:nvPr/>
          </p:nvCxnSpPr>
          <p:spPr>
            <a:xfrm flipV="1">
              <a:off x="2656432" y="4509120"/>
              <a:ext cx="0" cy="36004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직선 화살표 연결선 51"/>
            <p:cNvCxnSpPr/>
            <p:nvPr/>
          </p:nvCxnSpPr>
          <p:spPr>
            <a:xfrm flipV="1">
              <a:off x="2879812" y="4509120"/>
              <a:ext cx="0" cy="36004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직선 화살표 연결선 52"/>
            <p:cNvCxnSpPr/>
            <p:nvPr/>
          </p:nvCxnSpPr>
          <p:spPr>
            <a:xfrm flipV="1">
              <a:off x="1676968" y="4509120"/>
              <a:ext cx="0" cy="36004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직선 화살표 연결선 53"/>
            <p:cNvCxnSpPr/>
            <p:nvPr/>
          </p:nvCxnSpPr>
          <p:spPr>
            <a:xfrm flipV="1">
              <a:off x="1928996" y="4510529"/>
              <a:ext cx="0" cy="36004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직선 화살표 연결선 54"/>
            <p:cNvCxnSpPr/>
            <p:nvPr/>
          </p:nvCxnSpPr>
          <p:spPr>
            <a:xfrm flipV="1">
              <a:off x="2152376" y="4510529"/>
              <a:ext cx="0" cy="36004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0" name="TextBox 1029"/>
          <p:cNvSpPr txBox="1"/>
          <p:nvPr/>
        </p:nvSpPr>
        <p:spPr>
          <a:xfrm>
            <a:off x="5115048" y="4489377"/>
            <a:ext cx="316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Ground state with E</a:t>
            </a:r>
            <a:r>
              <a:rPr lang="en-US" altLang="ko-KR" baseline="-25000" dirty="0" smtClean="0"/>
              <a:t>0</a:t>
            </a:r>
            <a:r>
              <a:rPr lang="en-US" altLang="ko-KR" dirty="0" smtClean="0"/>
              <a:t>=-J NS</a:t>
            </a:r>
            <a:r>
              <a:rPr lang="en-US" altLang="ko-KR" baseline="30000" dirty="0" smtClean="0"/>
              <a:t>2</a:t>
            </a:r>
            <a:endParaRPr lang="ko-KR" altLang="en-US" dirty="0"/>
          </a:p>
        </p:txBody>
      </p:sp>
      <p:sp>
        <p:nvSpPr>
          <p:cNvPr id="1031" name="TextBox 1030"/>
          <p:cNvSpPr txBox="1"/>
          <p:nvPr/>
        </p:nvSpPr>
        <p:spPr>
          <a:xfrm>
            <a:off x="5289478" y="5157192"/>
            <a:ext cx="2625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Low energy Excitations.</a:t>
            </a:r>
          </a:p>
          <a:p>
            <a:r>
              <a:rPr lang="en-US" altLang="ko-KR" dirty="0" smtClean="0"/>
              <a:t>What is the </a:t>
            </a:r>
            <a:r>
              <a:rPr lang="en-US" altLang="ko-KR" dirty="0" err="1" smtClean="0">
                <a:solidFill>
                  <a:srgbClr val="FF0000"/>
                </a:solidFill>
              </a:rPr>
              <a:t>E</a:t>
            </a:r>
            <a:r>
              <a:rPr lang="en-US" altLang="ko-KR" baseline="-25000" dirty="0" err="1" smtClean="0">
                <a:solidFill>
                  <a:srgbClr val="FF0000"/>
                </a:solidFill>
              </a:rPr>
              <a:t>exc</a:t>
            </a:r>
            <a:r>
              <a:rPr lang="en-US" altLang="ko-KR" baseline="-25000" dirty="0" smtClean="0">
                <a:solidFill>
                  <a:srgbClr val="FF0000"/>
                </a:solidFill>
              </a:rPr>
              <a:t>  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pic>
        <p:nvPicPr>
          <p:cNvPr id="103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3622" y="4943193"/>
            <a:ext cx="3801034" cy="912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TextBox 1032"/>
          <p:cNvSpPr txBox="1"/>
          <p:nvPr/>
        </p:nvSpPr>
        <p:spPr>
          <a:xfrm>
            <a:off x="2718826" y="5855728"/>
            <a:ext cx="2592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This is classical picture.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6758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75048"/>
            <a:ext cx="32194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955269" y="1793351"/>
            <a:ext cx="4140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Lowest excitation, but not </a:t>
            </a:r>
            <a:r>
              <a:rPr lang="en-US" altLang="ko-KR" dirty="0" err="1" smtClean="0"/>
              <a:t>Eigenstate</a:t>
            </a:r>
            <a:endParaRPr lang="ko-KR" altLang="en-US" dirty="0"/>
          </a:p>
        </p:txBody>
      </p:sp>
      <p:grpSp>
        <p:nvGrpSpPr>
          <p:cNvPr id="4" name="그룹 3"/>
          <p:cNvGrpSpPr/>
          <p:nvPr/>
        </p:nvGrpSpPr>
        <p:grpSpPr>
          <a:xfrm>
            <a:off x="827196" y="440668"/>
            <a:ext cx="2650360" cy="362858"/>
            <a:chOff x="1676968" y="4507711"/>
            <a:chExt cx="2650360" cy="362858"/>
          </a:xfrm>
        </p:grpSpPr>
        <p:cxnSp>
          <p:nvCxnSpPr>
            <p:cNvPr id="5" name="직선 화살표 연결선 4"/>
            <p:cNvCxnSpPr/>
            <p:nvPr/>
          </p:nvCxnSpPr>
          <p:spPr>
            <a:xfrm flipV="1">
              <a:off x="3851920" y="4509120"/>
              <a:ext cx="0" cy="36004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직선 화살표 연결선 5"/>
            <p:cNvCxnSpPr/>
            <p:nvPr/>
          </p:nvCxnSpPr>
          <p:spPr>
            <a:xfrm flipV="1">
              <a:off x="4103948" y="4507711"/>
              <a:ext cx="0" cy="36004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직선 화살표 연결선 6"/>
            <p:cNvCxnSpPr/>
            <p:nvPr/>
          </p:nvCxnSpPr>
          <p:spPr>
            <a:xfrm flipV="1">
              <a:off x="4327328" y="4507711"/>
              <a:ext cx="0" cy="36004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직선 화살표 연결선 7"/>
            <p:cNvCxnSpPr/>
            <p:nvPr/>
          </p:nvCxnSpPr>
          <p:spPr>
            <a:xfrm flipV="1">
              <a:off x="3124484" y="4509120"/>
              <a:ext cx="0" cy="36004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직선 화살표 연결선 8"/>
            <p:cNvCxnSpPr/>
            <p:nvPr/>
          </p:nvCxnSpPr>
          <p:spPr>
            <a:xfrm flipV="1">
              <a:off x="3376512" y="4509120"/>
              <a:ext cx="0" cy="36004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직선 화살표 연결선 9"/>
            <p:cNvCxnSpPr/>
            <p:nvPr/>
          </p:nvCxnSpPr>
          <p:spPr>
            <a:xfrm flipV="1">
              <a:off x="3599892" y="4509120"/>
              <a:ext cx="0" cy="36004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직선 화살표 연결선 10"/>
            <p:cNvCxnSpPr/>
            <p:nvPr/>
          </p:nvCxnSpPr>
          <p:spPr>
            <a:xfrm flipV="1">
              <a:off x="2404404" y="4509120"/>
              <a:ext cx="0" cy="36004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직선 화살표 연결선 11"/>
            <p:cNvCxnSpPr/>
            <p:nvPr/>
          </p:nvCxnSpPr>
          <p:spPr>
            <a:xfrm flipV="1">
              <a:off x="2656432" y="4509120"/>
              <a:ext cx="0" cy="36004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화살표 연결선 12"/>
            <p:cNvCxnSpPr/>
            <p:nvPr/>
          </p:nvCxnSpPr>
          <p:spPr>
            <a:xfrm flipV="1">
              <a:off x="2879812" y="4509120"/>
              <a:ext cx="0" cy="36004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직선 화살표 연결선 13"/>
            <p:cNvCxnSpPr/>
            <p:nvPr/>
          </p:nvCxnSpPr>
          <p:spPr>
            <a:xfrm flipV="1">
              <a:off x="1676968" y="4509120"/>
              <a:ext cx="0" cy="36004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화살표 연결선 14"/>
            <p:cNvCxnSpPr/>
            <p:nvPr/>
          </p:nvCxnSpPr>
          <p:spPr>
            <a:xfrm flipV="1">
              <a:off x="1928996" y="4510529"/>
              <a:ext cx="0" cy="36004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직선 화살표 연결선 15"/>
            <p:cNvCxnSpPr/>
            <p:nvPr/>
          </p:nvCxnSpPr>
          <p:spPr>
            <a:xfrm flipV="1">
              <a:off x="2152376" y="4510529"/>
              <a:ext cx="0" cy="36004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9" name="그림 2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6758" y="5536524"/>
            <a:ext cx="5118541" cy="325147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261" y="5861831"/>
            <a:ext cx="4676775" cy="77152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132" y="6129300"/>
            <a:ext cx="3038471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930" y="5553236"/>
            <a:ext cx="164782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553236"/>
            <a:ext cx="1298893" cy="371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036" y="332656"/>
            <a:ext cx="16097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그림 18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3842" y="404664"/>
            <a:ext cx="1751738" cy="330200"/>
          </a:xfrm>
          <a:prstGeom prst="rect">
            <a:avLst/>
          </a:prstGeom>
        </p:spPr>
      </p:pic>
      <p:pic>
        <p:nvPicPr>
          <p:cNvPr id="22" name="그림 2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8064" y="1453010"/>
            <a:ext cx="1674752" cy="35581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556" y="2384884"/>
            <a:ext cx="26193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3794612" y="2528900"/>
            <a:ext cx="3117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Coherent superposition of |</a:t>
            </a:r>
            <a:r>
              <a:rPr lang="en-US" altLang="ko-KR" sz="1600" dirty="0" smtClean="0">
                <a:sym typeface="Symbol"/>
              </a:rPr>
              <a:t></a:t>
            </a:r>
            <a:r>
              <a:rPr lang="en-US" altLang="ko-KR" sz="1600" baseline="-25000" dirty="0" smtClean="0">
                <a:sym typeface="Symbol"/>
              </a:rPr>
              <a:t>j </a:t>
            </a:r>
            <a:r>
              <a:rPr lang="en-US" altLang="ko-KR" dirty="0" smtClean="0"/>
              <a:t>&gt;</a:t>
            </a:r>
            <a:endParaRPr lang="ko-KR" altLang="en-US" sz="1600" dirty="0"/>
          </a:p>
        </p:txBody>
      </p:sp>
      <p:pic>
        <p:nvPicPr>
          <p:cNvPr id="2058" name="그림 2057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3114675"/>
            <a:ext cx="5672181" cy="740214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59" name="Picture 9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483" y="3933056"/>
            <a:ext cx="709612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61" name="직선 연결선 2060"/>
          <p:cNvCxnSpPr/>
          <p:nvPr/>
        </p:nvCxnSpPr>
        <p:spPr>
          <a:xfrm>
            <a:off x="166758" y="5445224"/>
            <a:ext cx="8728471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62" name="Picture 10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177" y="4787999"/>
            <a:ext cx="357187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5" name="그림 2064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12302" y="4905164"/>
            <a:ext cx="2512126" cy="355425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그림 23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16228" y="2162501"/>
            <a:ext cx="1827002" cy="330395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0680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525058"/>
            <a:ext cx="87287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So, the Goldstone boson in Ferromagnetism has</a:t>
            </a:r>
          </a:p>
          <a:p>
            <a:r>
              <a:rPr lang="en-US" altLang="ko-KR" dirty="0" smtClean="0"/>
              <a:t>We are familiar with </a:t>
            </a:r>
            <a:r>
              <a:rPr lang="en-US" altLang="ko-KR" dirty="0" smtClean="0">
                <a:solidFill>
                  <a:srgbClr val="FF0000"/>
                </a:solidFill>
              </a:rPr>
              <a:t>E(k) ~k </a:t>
            </a:r>
            <a:r>
              <a:rPr lang="en-US" altLang="ko-KR" dirty="0" smtClean="0"/>
              <a:t>dispersion of the massless modes in rel. field theory.</a:t>
            </a:r>
          </a:p>
          <a:p>
            <a:r>
              <a:rPr lang="en-US" altLang="ko-KR" dirty="0" smtClean="0"/>
              <a:t>What is the difference and origin for this ? 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172" y="481112"/>
            <a:ext cx="1193212" cy="355600"/>
          </a:xfrm>
          <a:prstGeom prst="rect">
            <a:avLst/>
          </a:prstGeom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72916"/>
            <a:ext cx="598170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403648" y="1988840"/>
            <a:ext cx="5041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The same method has a difficulty to deal with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544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3548" y="224644"/>
            <a:ext cx="7759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Quantization of Ferromagnetic spin-wave (</a:t>
            </a:r>
            <a:r>
              <a:rPr lang="en-US" altLang="ko-KR" b="1" dirty="0" smtClean="0">
                <a:solidFill>
                  <a:srgbClr val="FF0000"/>
                </a:solidFill>
              </a:rPr>
              <a:t>Holstein-</a:t>
            </a:r>
            <a:r>
              <a:rPr lang="en-US" altLang="ko-KR" b="1" dirty="0" err="1" smtClean="0">
                <a:solidFill>
                  <a:srgbClr val="FF0000"/>
                </a:solidFill>
              </a:rPr>
              <a:t>Primakoff</a:t>
            </a:r>
            <a:r>
              <a:rPr lang="en-US" altLang="ko-KR" b="1" dirty="0" smtClean="0">
                <a:solidFill>
                  <a:srgbClr val="FF0000"/>
                </a:solidFill>
              </a:rPr>
              <a:t> method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pic>
        <p:nvPicPr>
          <p:cNvPr id="7" name="그림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80625" y="1373217"/>
            <a:ext cx="1674752" cy="355425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16458" y="1955025"/>
            <a:ext cx="4562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Consider this is a creation of a </a:t>
            </a:r>
            <a:r>
              <a:rPr lang="en-US" altLang="ko-KR" dirty="0" smtClean="0">
                <a:solidFill>
                  <a:srgbClr val="FF0000"/>
                </a:solidFill>
              </a:rPr>
              <a:t>boson</a:t>
            </a:r>
            <a:r>
              <a:rPr lang="en-US" altLang="ko-KR" dirty="0" smtClean="0"/>
              <a:t> !  </a:t>
            </a:r>
            <a:endParaRPr lang="ko-KR" altLang="en-US" dirty="0"/>
          </a:p>
        </p:txBody>
      </p:sp>
      <p:pic>
        <p:nvPicPr>
          <p:cNvPr id="10" name="그림 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687" y="1918556"/>
            <a:ext cx="279262" cy="381000"/>
          </a:xfrm>
          <a:prstGeom prst="rect">
            <a:avLst/>
          </a:prstGeom>
        </p:spPr>
      </p:pic>
      <p:pic>
        <p:nvPicPr>
          <p:cNvPr id="20" name="그림 19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78803" y="1918556"/>
            <a:ext cx="1571706" cy="405801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9" name="그룹 8"/>
          <p:cNvGrpSpPr/>
          <p:nvPr/>
        </p:nvGrpSpPr>
        <p:grpSpPr>
          <a:xfrm>
            <a:off x="909869" y="728700"/>
            <a:ext cx="3590123" cy="383284"/>
            <a:chOff x="5302357" y="5572030"/>
            <a:chExt cx="3590123" cy="383284"/>
          </a:xfrm>
        </p:grpSpPr>
        <p:grpSp>
          <p:nvGrpSpPr>
            <p:cNvPr id="16" name="그룹 15"/>
            <p:cNvGrpSpPr/>
            <p:nvPr/>
          </p:nvGrpSpPr>
          <p:grpSpPr>
            <a:xfrm>
              <a:off x="6242120" y="5572030"/>
              <a:ext cx="2650360" cy="362858"/>
              <a:chOff x="1676968" y="4507711"/>
              <a:chExt cx="2650360" cy="362858"/>
            </a:xfrm>
          </p:grpSpPr>
          <p:cxnSp>
            <p:nvCxnSpPr>
              <p:cNvPr id="17" name="직선 화살표 연결선 16"/>
              <p:cNvCxnSpPr/>
              <p:nvPr/>
            </p:nvCxnSpPr>
            <p:spPr>
              <a:xfrm flipV="1">
                <a:off x="3851920" y="4509120"/>
                <a:ext cx="0" cy="36004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직선 화살표 연결선 18"/>
              <p:cNvCxnSpPr/>
              <p:nvPr/>
            </p:nvCxnSpPr>
            <p:spPr>
              <a:xfrm flipV="1">
                <a:off x="4103948" y="4507711"/>
                <a:ext cx="0" cy="36004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직선 화살표 연결선 20"/>
              <p:cNvCxnSpPr/>
              <p:nvPr/>
            </p:nvCxnSpPr>
            <p:spPr>
              <a:xfrm flipV="1">
                <a:off x="4327328" y="4507711"/>
                <a:ext cx="0" cy="36004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직선 화살표 연결선 21"/>
              <p:cNvCxnSpPr/>
              <p:nvPr/>
            </p:nvCxnSpPr>
            <p:spPr>
              <a:xfrm flipV="1">
                <a:off x="3124484" y="4509120"/>
                <a:ext cx="0" cy="36004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직선 화살표 연결선 22"/>
              <p:cNvCxnSpPr/>
              <p:nvPr/>
            </p:nvCxnSpPr>
            <p:spPr>
              <a:xfrm flipV="1">
                <a:off x="3376512" y="4509120"/>
                <a:ext cx="0" cy="36004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직선 화살표 연결선 23"/>
              <p:cNvCxnSpPr/>
              <p:nvPr/>
            </p:nvCxnSpPr>
            <p:spPr>
              <a:xfrm flipV="1">
                <a:off x="3599892" y="4509120"/>
                <a:ext cx="0" cy="36004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직선 화살표 연결선 24"/>
              <p:cNvCxnSpPr/>
              <p:nvPr/>
            </p:nvCxnSpPr>
            <p:spPr>
              <a:xfrm flipV="1">
                <a:off x="2404404" y="4509120"/>
                <a:ext cx="0" cy="36004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직선 화살표 연결선 25"/>
              <p:cNvCxnSpPr/>
              <p:nvPr/>
            </p:nvCxnSpPr>
            <p:spPr>
              <a:xfrm flipV="1">
                <a:off x="2656432" y="4509120"/>
                <a:ext cx="0" cy="36004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직선 화살표 연결선 26"/>
              <p:cNvCxnSpPr/>
              <p:nvPr/>
            </p:nvCxnSpPr>
            <p:spPr>
              <a:xfrm flipV="1">
                <a:off x="2879812" y="4509120"/>
                <a:ext cx="0" cy="36004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직선 화살표 연결선 27"/>
              <p:cNvCxnSpPr/>
              <p:nvPr/>
            </p:nvCxnSpPr>
            <p:spPr>
              <a:xfrm flipV="1">
                <a:off x="1676968" y="4509120"/>
                <a:ext cx="0" cy="36004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직선 화살표 연결선 28"/>
              <p:cNvCxnSpPr/>
              <p:nvPr/>
            </p:nvCxnSpPr>
            <p:spPr>
              <a:xfrm flipV="1">
                <a:off x="1928996" y="4510529"/>
                <a:ext cx="0" cy="36004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직선 화살표 연결선 29"/>
              <p:cNvCxnSpPr/>
              <p:nvPr/>
            </p:nvCxnSpPr>
            <p:spPr>
              <a:xfrm flipV="1">
                <a:off x="2152376" y="4510529"/>
                <a:ext cx="0" cy="36004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3" name="그림 2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02357" y="5625244"/>
              <a:ext cx="709803" cy="330070"/>
            </a:xfrm>
            <a:prstGeom prst="rect">
              <a:avLst/>
            </a:prstGeom>
            <a:noFill/>
            <a:ln/>
            <a:effectLst/>
            <a:extLst>
              <a:ext uri="{909E8E84-426E-40DD-AFC4-6F175D3DCCD1}">
                <a14:hiddenFill xmlns:a14="http://schemas.microsoft.com/office/drawing/2010/main">
                  <a:pattFill prst="pct5">
                    <a:fgClr>
                      <a:srgbClr val="FFFFFF">
                        <a:alpha val="0"/>
                      </a:srgbClr>
                    </a:fgClr>
                    <a:bgClr>
                      <a:srgbClr val="FFFFFF">
                        <a:alpha val="0"/>
                      </a:srgbClr>
                    </a:bgClr>
                  </a:patt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7357" dir="2700000" rotWithShape="0">
                      <a:scrgbClr r="0" g="0" b="0"/>
                    </a:outer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15" name="그룹 14"/>
          <p:cNvGrpSpPr/>
          <p:nvPr/>
        </p:nvGrpSpPr>
        <p:grpSpPr>
          <a:xfrm>
            <a:off x="858769" y="1232756"/>
            <a:ext cx="3980353" cy="685800"/>
            <a:chOff x="858769" y="1232756"/>
            <a:chExt cx="3980353" cy="68580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672" y="1232756"/>
              <a:ext cx="3219450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그림 12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858769" y="1317269"/>
              <a:ext cx="812001" cy="330395"/>
            </a:xfrm>
            <a:prstGeom prst="rect">
              <a:avLst/>
            </a:prstGeom>
            <a:noFill/>
            <a:ln/>
            <a:effectLst/>
            <a:extLst>
              <a:ext uri="{909E8E84-426E-40DD-AFC4-6F175D3DCCD1}">
                <a14:hiddenFill xmlns:a14="http://schemas.microsoft.com/office/drawing/2010/main">
                  <a:pattFill prst="pct5">
                    <a:fgClr>
                      <a:srgbClr val="FFFFFF">
                        <a:alpha val="0"/>
                      </a:srgbClr>
                    </a:fgClr>
                    <a:bgClr>
                      <a:srgbClr val="FFFFFF">
                        <a:alpha val="0"/>
                      </a:srgbClr>
                    </a:bgClr>
                  </a:patt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7357" dir="2700000" rotWithShape="0">
                      <a:scrgbClr r="0" g="0" b="0"/>
                    </a:outer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cxnSp>
        <p:nvCxnSpPr>
          <p:cNvPr id="34" name="직선 화살표 연결선 33"/>
          <p:cNvCxnSpPr/>
          <p:nvPr/>
        </p:nvCxnSpPr>
        <p:spPr>
          <a:xfrm flipV="1">
            <a:off x="3923928" y="3465004"/>
            <a:ext cx="0" cy="26642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858769" y="2924944"/>
            <a:ext cx="4193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In each site, S</a:t>
            </a:r>
            <a:r>
              <a:rPr lang="en-US" altLang="ko-KR" baseline="-25000" dirty="0" smtClean="0"/>
              <a:t>i </a:t>
            </a:r>
            <a:r>
              <a:rPr lang="en-US" altLang="ko-KR" dirty="0" smtClean="0"/>
              <a:t> has a definite </a:t>
            </a:r>
            <a:r>
              <a:rPr lang="en-US" altLang="ko-KR" dirty="0" err="1" smtClean="0"/>
              <a:t>S</a:t>
            </a:r>
            <a:r>
              <a:rPr lang="en-US" altLang="ko-KR" baseline="30000" dirty="0" err="1" smtClean="0"/>
              <a:t>z</a:t>
            </a:r>
            <a:r>
              <a:rPr lang="en-US" altLang="ko-KR" baseline="30000" dirty="0" smtClean="0"/>
              <a:t> </a:t>
            </a:r>
            <a:r>
              <a:rPr lang="en-US" altLang="ko-KR" dirty="0"/>
              <a:t> </a:t>
            </a:r>
            <a:r>
              <a:rPr lang="en-US" altLang="ko-KR" dirty="0" smtClean="0"/>
              <a:t>value</a:t>
            </a:r>
            <a:endParaRPr lang="ko-KR" altLang="en-US" dirty="0"/>
          </a:p>
        </p:txBody>
      </p:sp>
      <p:cxnSp>
        <p:nvCxnSpPr>
          <p:cNvPr id="39" name="직선 화살표 연결선 38"/>
          <p:cNvCxnSpPr/>
          <p:nvPr/>
        </p:nvCxnSpPr>
        <p:spPr>
          <a:xfrm flipV="1">
            <a:off x="3239405" y="3645024"/>
            <a:ext cx="1296591" cy="23804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화살표 연결선 39"/>
          <p:cNvCxnSpPr/>
          <p:nvPr/>
        </p:nvCxnSpPr>
        <p:spPr>
          <a:xfrm flipV="1">
            <a:off x="2915816" y="4077072"/>
            <a:ext cx="2136409" cy="13321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그림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92401" y="4090509"/>
            <a:ext cx="3251200" cy="96672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1437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070" y="656692"/>
            <a:ext cx="181927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667" y="2708920"/>
            <a:ext cx="26193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TextBox 43"/>
          <p:cNvSpPr txBox="1"/>
          <p:nvPr/>
        </p:nvSpPr>
        <p:spPr>
          <a:xfrm>
            <a:off x="3491880" y="2834660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ym typeface="Wingdings" panose="05000000000000000000" pitchFamily="2" charset="2"/>
              </a:rPr>
              <a:t></a:t>
            </a:r>
            <a:endParaRPr lang="ko-KR" altLang="en-US" dirty="0"/>
          </a:p>
        </p:txBody>
      </p:sp>
      <p:pic>
        <p:nvPicPr>
          <p:cNvPr id="45" name="그림 4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11960" y="2794623"/>
            <a:ext cx="4311629" cy="457244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92996"/>
            <a:ext cx="481965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그림 4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17370" y="3512734"/>
            <a:ext cx="3374878" cy="330395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110" y="4366967"/>
            <a:ext cx="598170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Box 3076"/>
          <p:cNvSpPr txBox="1"/>
          <p:nvPr/>
        </p:nvSpPr>
        <p:spPr>
          <a:xfrm>
            <a:off x="4391980" y="1052736"/>
            <a:ext cx="2924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This mapping looks good.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5207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223"/>
          <a:stretch/>
        </p:blipFill>
        <p:spPr bwMode="auto">
          <a:xfrm>
            <a:off x="846798" y="1713071"/>
            <a:ext cx="2771775" cy="1079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0648" y="337302"/>
            <a:ext cx="80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Spin commutation rules &amp; Boson commutation rule slightly  mismatch.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66137" y="3320988"/>
            <a:ext cx="665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Cure</a:t>
            </a:r>
            <a:endParaRPr lang="ko-KR" alt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918" y="3320988"/>
            <a:ext cx="41624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815" y="3744315"/>
            <a:ext cx="631507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직사각형 3"/>
          <p:cNvSpPr/>
          <p:nvPr/>
        </p:nvSpPr>
        <p:spPr>
          <a:xfrm>
            <a:off x="877807" y="3717032"/>
            <a:ext cx="6430497" cy="6572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505" y="944724"/>
            <a:ext cx="19716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944724"/>
            <a:ext cx="19907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5710779" y="1102958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ym typeface="Mathematica1"/>
              </a:rPr>
              <a:t>= 2(S-n) </a:t>
            </a:r>
            <a:r>
              <a:rPr lang="ko-KR" altLang="en-US" dirty="0">
                <a:sym typeface="Mathematica1"/>
              </a:rPr>
              <a:t> </a:t>
            </a:r>
            <a:r>
              <a:rPr lang="en-US" altLang="ko-KR" dirty="0">
                <a:sym typeface="Mathematica1"/>
              </a:rPr>
              <a:t>1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6009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DISPLAYSOURCE" val="\documentclass{article}\pagestyle{empty}&#10;\begin{document}&#10;&#10;\end{document}&#10;"/>
  <p:tag name="EMBEDFONTS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H |\downarrow_j&gt; \neq \lambda |\downarrow_j&gt;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72"/>
  <p:tag name="PICTUREFILESIZE" val="546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E(k) \sim k^2 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47"/>
  <p:tag name="PICTUREFILESIZE" val="377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 |\downarrow_j&gt; = S^{-} _j |0&gt;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66"/>
  <p:tag name="PICTUREFILESIZE" val="537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a^{\dag}_i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1"/>
  <p:tag name="PICTUREFILESIZE" val="177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 |\downarrow_j&gt; = a^{\dag}_j|0&gt;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62"/>
  <p:tag name="PICTUREFILESIZE" val="537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 n S^{-} |\uparrow&gt; = n a^{\dag} |\uparrow&gt; = |n&gt; $ \\ \\&#10;and $S^z |n&gt; = (S -n) |n&gt;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28"/>
  <p:tag name="PICTUREFILESIZE" val="1323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 |\downarrow_j&gt; = 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32"/>
  <p:tag name="PICTUREFILESIZE" val="237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 |0&gt; =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8"/>
  <p:tag name="PICTUREFILESIZE" val="227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 |k&gt; = a^{\dag}_k |0&gt;$ with $a^{\dag}_k = \frac{1}{\sqrt{N}}\sum_i e^{ikr_i} a^{\dag}_i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70"/>
  <p:tag name="PICTUREFILESIZE" val="1373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S^z$ counts $S$ - (boson number)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33"/>
  <p:tag name="PICTUREFILESIZE" val="450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E(k) \sim \{1-\gamma(k)\} = {1-\cos{ka} }\sim k^2 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62"/>
  <p:tag name="PICTUREFILESIZE" val="1025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H= -J \sum_{ij} S_i \cdot S_j 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85"/>
  <p:tag name="PICTUREFILESIZE" val="587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H= -J \sum_{ij} S_i \cdot S_j 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85"/>
  <p:tag name="PICTUREFILESIZE" val="587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S^{\pm}_j \rightarrow + S^{\mp}_j , S^{z}_j \rightarrow - S^{z}_j $ then 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25"/>
  <p:tag name="PICTUREFILESIZE" val="7948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H = - J/2 \sum_{i(j)} [ S(a^{\dag}_i a^{\dag}_j     + h.c. ) &#10;+  S(a^{\dag}_i a_i + a^{\dag}_i a_i ) - S^2 ]$ \\ \\&#10;$\rightarrow ~~~ H = -\frac{1}{2} NzS^2 +zS\sum_{k} a^{\dag}_k a_k &#10;+zS\sum_{k} \gamma(k) (a^{\dag}_k a^{\dag}_{-k} + a_k a_{-k} )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83"/>
  <p:tag name="PICTUREFILESIZE" val="4012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rightarrow ~~~~~H = - J \sum_{i &lt;A} \sum_{j &lt;B} [\frac{1}{2}(  S^{+}_i S^{+}_j +h.c ) - S^{z}_i S^{z}_j ]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30"/>
  <p:tag name="PICTUREFILESIZE" val="1483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 H = -\frac{1}{2} NzS^2 +zS\sum_{k} a^{\dag}_k a_k &#10;+zS\sum_{k} \gamma(k) (a^{\dag}_k a^{\dag}_{-k} + a_k a_{-k} )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61"/>
  <p:tag name="PICTUREFILESIZE" val="1914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begin{displaymath}&#10;H =  (a^{\dag}_k a_{-k})&#10;\left( \begin{array}{c c}&#10;1 &amp; \gamma(k) \\&#10; \gamma(k) &amp; -1 &#10;\end{array} \right) \left( \begin{array}{c} a_k \\ a^{\dag}_{-k}  \end{array} \right)&#10;\end{displaymath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74"/>
  <p:tag name="PICTUREFILESIZE" val="1456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E^2 (k) =[\gamma^2(k) -1 ] \sim k^2$, so $E(k) \sim k$ 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69"/>
  <p:tag name="PICTUREFILESIZE" val="1175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E(k) \sim k^2 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47"/>
  <p:tag name="PICTUREFILESIZE" val="377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|k| = \sqrt{k^2}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45"/>
  <p:tag name="PICTUREFILESIZE" val="3968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E(k) \sim k 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43"/>
  <p:tag name="PICTUREFILESIZE" val="3276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C_{F} (T) \sim T^{3/2}$   and \\ \\&#10;$ C_{AF} (T) \sim T^{3}  $ like photon and phonon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68"/>
  <p:tag name="PICTUREFILESIZE" val="1229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begin{displaymath}&#10;H =  (c^{\dag}_{k,\uparrow} c_{-k, \downarrow})&#10;\left( \begin{array}{c c}&#10;\epsilon(k) &amp; \Delta \\&#10; \Delta &amp; -\epsilon(k) &#10;\end{array} \right) \left( \begin{array}{c} c_{k,\uparrow} \\ c^{\dag}_{-k,\downarrow}  \end{array} \right)&#10;\end{displaymath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95"/>
  <p:tag name="PICTUREFILESIZE" val="1614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E^2(k)= [\epsilon^2(k) + \Delta^2 ]$ , so&#10;$E(k) = \pm \sqrt{\epsilon^2(k) + \Delta^2 }   \rightarrow $  {\bf not  }  $E(k) \sim k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94"/>
  <p:tag name="PICTUREFILESIZE" val="1762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H = \frac{1}{2} \sum_i [ p^2 _i + (q_{i+1} - q_i )^2 ]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22"/>
  <p:tag name="PICTUREFILESIZE" val="10256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[q_i, p_j] =i \delta_{ij}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56"/>
  <p:tag name="PICTUREFILESIZE" val="466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q_i = \frac{1}{\sqrt{N}} \sum_k e^{i k r} Q_k$ and $p_i = \frac{1}{\sqrt{N}} \sum_k e^{i k r} P_k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93"/>
  <p:tag name="PICTUREFILESIZE" val="1412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H = \frac{1}{2} \sum_i [ P_k P_{-k}+ (1-\cos(k)) Q_k Q_{-k} ]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75"/>
  <p:tag name="PICTUREFILESIZE" val="1214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H_{ho} = [ p^2 + \omega^2 x^2 ]$    and $E \sim \sqrt{\omega^2} \sim \omega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64"/>
  <p:tag name="PICTUREFILESIZE" val="954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a^{\dag}_k = (2 \omega_k)^{-1/2} [ \omega_k Q_{-k} - i P_k]$ ; &#10;$a_k = (2 \omega_k)^{-1/2} [ \omega_k Q_{k} + i P_{-k}]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68"/>
  <p:tag name="PICTUREFILESIZE" val="2144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H= -J \sum_{ij} S_i \cdot S_j 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85"/>
  <p:tag name="PICTUREFILESIZE" val="587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H = \sum_k \omega_k a^{\dag}_k a_k$ \\&#10;with $\omega(k) = \sqrt{[2(1 - \cos(k))] } \sim k 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49"/>
  <p:tag name="PICTUREFILESIZE" val="1362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|k| = \sqrt{k^2}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45"/>
  <p:tag name="PICTUREFILESIZE" val="396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H= -J \sum_{ij} S_i \cdot S_j  = -J \sum_{ij} [S_i ^x \cdot S_j^x + S_i^y \cdot S_j ^y+ S_i ^z\cdot S_j^z ]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52"/>
  <p:tag name="PICTUREFILESIZE" val="1854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H |0&gt; = E_0 |0&gt;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69"/>
  <p:tag name="PICTUREFILESIZE" val="527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 |\downarrow_j&gt; = S^{-} _j |0&gt;$ 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66"/>
  <p:tag name="PICTUREFILESIZE" val="537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H|k&gt; = \frac{1}{\sqrt{N}} \sum_j e^{ikr_j}[-\frac{1}{4} \nu J(N-2) |\downarrow_j &gt;&#10;+\frac{1}{2} \nu J |\downarrow_j &gt; \\ ~~~~~~~~~~~~~~~~~~~~~~~~~~~~~~~~~&#10;- \frac{1}{2} J \sum_{\delta} ( |\downarrow_{j+\delta} &gt;+  |\downarrow_{j-\delta} &gt; ]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30"/>
  <p:tag name="PICTUREFILESIZE" val="2598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{...\} = {1-\cos{ka} }\sim k^2 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99"/>
  <p:tag name="PICTUREFILESIZE" val="5852"/>
</p:tagLst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620</Words>
  <Application>Microsoft Office PowerPoint</Application>
  <PresentationFormat>화면 슬라이드 쇼(4:3)</PresentationFormat>
  <Paragraphs>91</Paragraphs>
  <Slides>17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32" baseType="lpstr">
      <vt:lpstr>굴림</vt:lpstr>
      <vt:lpstr>Arial</vt:lpstr>
      <vt:lpstr>CMMI7</vt:lpstr>
      <vt:lpstr>CMMI5</vt:lpstr>
      <vt:lpstr>CMSY7</vt:lpstr>
      <vt:lpstr>CMR7</vt:lpstr>
      <vt:lpstr>CMSY10ORIG</vt:lpstr>
      <vt:lpstr>CMMI10</vt:lpstr>
      <vt:lpstr>CMR10</vt:lpstr>
      <vt:lpstr>Symbol</vt:lpstr>
      <vt:lpstr>Wingdings</vt:lpstr>
      <vt:lpstr>CMEX10</vt:lpstr>
      <vt:lpstr>맑은 고딕</vt:lpstr>
      <vt:lpstr>Mathematica1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bang</dc:creator>
  <cp:lastModifiedBy>ykb</cp:lastModifiedBy>
  <cp:revision>47</cp:revision>
  <cp:lastPrinted>2014-02-08T16:35:35Z</cp:lastPrinted>
  <dcterms:created xsi:type="dcterms:W3CDTF">2014-02-08T11:06:36Z</dcterms:created>
  <dcterms:modified xsi:type="dcterms:W3CDTF">2014-02-09T23:26:52Z</dcterms:modified>
</cp:coreProperties>
</file>