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339" r:id="rId4"/>
    <p:sldId id="391" r:id="rId5"/>
    <p:sldId id="392" r:id="rId6"/>
    <p:sldId id="393" r:id="rId7"/>
    <p:sldId id="394" r:id="rId8"/>
    <p:sldId id="395" r:id="rId9"/>
    <p:sldId id="400" r:id="rId10"/>
    <p:sldId id="401" r:id="rId11"/>
    <p:sldId id="402" r:id="rId12"/>
    <p:sldId id="403" r:id="rId13"/>
    <p:sldId id="404" r:id="rId14"/>
    <p:sldId id="405" r:id="rId15"/>
    <p:sldId id="437" r:id="rId16"/>
    <p:sldId id="387" r:id="rId17"/>
  </p:sldIdLst>
  <p:sldSz cx="9144000" cy="6858000" type="screen4x3"/>
  <p:notesSz cx="6858000" cy="9144000"/>
  <p:defaultTextStyle>
    <a:defPPr>
      <a:defRPr lang="ko-KR"/>
    </a:defPPr>
    <a:lvl1pPr algn="l" rtl="0" eaLnBrk="0" fontAlgn="base" latinLnBrk="1" hangingPunct="0">
      <a:lnSpc>
        <a:spcPct val="90000"/>
      </a:lnSpc>
      <a:spcBef>
        <a:spcPct val="20000"/>
      </a:spcBef>
      <a:spcAft>
        <a:spcPct val="0"/>
      </a:spcAft>
      <a:defRPr kumimoji="1" sz="2000" kern="1200">
        <a:solidFill>
          <a:schemeClr val="tx1"/>
        </a:solidFill>
        <a:latin typeface="Comic Sans MS" pitchFamily="66" charset="0"/>
        <a:ea typeface="굴림" charset="-127"/>
        <a:cs typeface="+mn-cs"/>
      </a:defRPr>
    </a:lvl1pPr>
    <a:lvl2pPr marL="457200" algn="l" rtl="0" eaLnBrk="0" fontAlgn="base" latinLnBrk="1" hangingPunct="0">
      <a:lnSpc>
        <a:spcPct val="90000"/>
      </a:lnSpc>
      <a:spcBef>
        <a:spcPct val="20000"/>
      </a:spcBef>
      <a:spcAft>
        <a:spcPct val="0"/>
      </a:spcAft>
      <a:defRPr kumimoji="1" sz="2000" kern="1200">
        <a:solidFill>
          <a:schemeClr val="tx1"/>
        </a:solidFill>
        <a:latin typeface="Comic Sans MS" pitchFamily="66" charset="0"/>
        <a:ea typeface="굴림" charset="-127"/>
        <a:cs typeface="+mn-cs"/>
      </a:defRPr>
    </a:lvl2pPr>
    <a:lvl3pPr marL="914400" algn="l" rtl="0" eaLnBrk="0" fontAlgn="base" latinLnBrk="1" hangingPunct="0">
      <a:lnSpc>
        <a:spcPct val="90000"/>
      </a:lnSpc>
      <a:spcBef>
        <a:spcPct val="20000"/>
      </a:spcBef>
      <a:spcAft>
        <a:spcPct val="0"/>
      </a:spcAft>
      <a:defRPr kumimoji="1" sz="2000" kern="1200">
        <a:solidFill>
          <a:schemeClr val="tx1"/>
        </a:solidFill>
        <a:latin typeface="Comic Sans MS" pitchFamily="66" charset="0"/>
        <a:ea typeface="굴림" charset="-127"/>
        <a:cs typeface="+mn-cs"/>
      </a:defRPr>
    </a:lvl3pPr>
    <a:lvl4pPr marL="1371600" algn="l" rtl="0" eaLnBrk="0" fontAlgn="base" latinLnBrk="1" hangingPunct="0">
      <a:lnSpc>
        <a:spcPct val="90000"/>
      </a:lnSpc>
      <a:spcBef>
        <a:spcPct val="20000"/>
      </a:spcBef>
      <a:spcAft>
        <a:spcPct val="0"/>
      </a:spcAft>
      <a:defRPr kumimoji="1" sz="2000" kern="1200">
        <a:solidFill>
          <a:schemeClr val="tx1"/>
        </a:solidFill>
        <a:latin typeface="Comic Sans MS" pitchFamily="66" charset="0"/>
        <a:ea typeface="굴림" charset="-127"/>
        <a:cs typeface="+mn-cs"/>
      </a:defRPr>
    </a:lvl4pPr>
    <a:lvl5pPr marL="1828800" algn="l" rtl="0" eaLnBrk="0" fontAlgn="base" latinLnBrk="1" hangingPunct="0">
      <a:lnSpc>
        <a:spcPct val="90000"/>
      </a:lnSpc>
      <a:spcBef>
        <a:spcPct val="20000"/>
      </a:spcBef>
      <a:spcAft>
        <a:spcPct val="0"/>
      </a:spcAft>
      <a:defRPr kumimoji="1" sz="2000" kern="1200">
        <a:solidFill>
          <a:schemeClr val="tx1"/>
        </a:solidFill>
        <a:latin typeface="Comic Sans MS" pitchFamily="66" charset="0"/>
        <a:ea typeface="굴림" charset="-127"/>
        <a:cs typeface="+mn-cs"/>
      </a:defRPr>
    </a:lvl5pPr>
    <a:lvl6pPr marL="2286000" algn="l" defTabSz="914400" rtl="0" eaLnBrk="1" latinLnBrk="1" hangingPunct="1">
      <a:defRPr kumimoji="1" sz="2000" kern="1200">
        <a:solidFill>
          <a:schemeClr val="tx1"/>
        </a:solidFill>
        <a:latin typeface="Comic Sans MS" pitchFamily="66" charset="0"/>
        <a:ea typeface="굴림" charset="-127"/>
        <a:cs typeface="+mn-cs"/>
      </a:defRPr>
    </a:lvl6pPr>
    <a:lvl7pPr marL="2743200" algn="l" defTabSz="914400" rtl="0" eaLnBrk="1" latinLnBrk="1" hangingPunct="1">
      <a:defRPr kumimoji="1" sz="2000" kern="1200">
        <a:solidFill>
          <a:schemeClr val="tx1"/>
        </a:solidFill>
        <a:latin typeface="Comic Sans MS" pitchFamily="66" charset="0"/>
        <a:ea typeface="굴림" charset="-127"/>
        <a:cs typeface="+mn-cs"/>
      </a:defRPr>
    </a:lvl7pPr>
    <a:lvl8pPr marL="3200400" algn="l" defTabSz="914400" rtl="0" eaLnBrk="1" latinLnBrk="1" hangingPunct="1">
      <a:defRPr kumimoji="1" sz="2000" kern="1200">
        <a:solidFill>
          <a:schemeClr val="tx1"/>
        </a:solidFill>
        <a:latin typeface="Comic Sans MS" pitchFamily="66" charset="0"/>
        <a:ea typeface="굴림" charset="-127"/>
        <a:cs typeface="+mn-cs"/>
      </a:defRPr>
    </a:lvl8pPr>
    <a:lvl9pPr marL="3657600" algn="l" defTabSz="914400" rtl="0" eaLnBrk="1" latinLnBrk="1" hangingPunct="1">
      <a:defRPr kumimoji="1" sz="2000" kern="1200">
        <a:solidFill>
          <a:schemeClr val="tx1"/>
        </a:solidFill>
        <a:latin typeface="Comic Sans MS" pitchFamily="66" charset="0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BE1AA3C-66DA-499E-A9AF-3C5B0713F969}" type="datetimeFigureOut">
              <a:rPr lang="ko-KR" altLang="en-US"/>
              <a:pPr>
                <a:defRPr/>
              </a:pPr>
              <a:t>2013-02-18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010FEF9-1F81-4DFE-A684-D76855B4B1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</a:t>
            </a:r>
            <a:r>
              <a:rPr lang="en-US" baseline="0" dirty="0" smtClean="0"/>
              <a:t> the decade, </a:t>
            </a:r>
            <a:r>
              <a:rPr lang="en-US" dirty="0" smtClean="0"/>
              <a:t>a network has become</a:t>
            </a:r>
            <a:r>
              <a:rPr lang="en-US" baseline="0" dirty="0" smtClean="0"/>
              <a:t> a important tool for studying complex biological systems</a:t>
            </a:r>
          </a:p>
          <a:p>
            <a:r>
              <a:rPr lang="en-US" baseline="0" dirty="0" smtClean="0"/>
              <a:t>For example, Protein-Protein interaction network of yeast, brain network, metabolic network and disease network 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F7F06-34E5-4B23-ACE0-4A1D8B0CE6B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Biological</a:t>
            </a:r>
            <a:r>
              <a:rPr lang="en-US" baseline="0" dirty="0" smtClean="0"/>
              <a:t> networks consist of communities. </a:t>
            </a:r>
            <a:endParaRPr lang="en-US" dirty="0" smtClean="0"/>
          </a:p>
          <a:p>
            <a:r>
              <a:rPr lang="en-US" dirty="0" smtClean="0"/>
              <a:t>Communities can</a:t>
            </a:r>
            <a:r>
              <a:rPr lang="en-US" baseline="0" dirty="0" smtClean="0"/>
              <a:t> also be called as module, partition or cluster</a:t>
            </a:r>
          </a:p>
          <a:p>
            <a:r>
              <a:rPr lang="en-US" baseline="0" dirty="0" smtClean="0"/>
              <a:t>Existence of communities is a universal property of biological networks</a:t>
            </a:r>
          </a:p>
          <a:p>
            <a:r>
              <a:rPr lang="en-US" baseline="0" dirty="0" smtClean="0"/>
              <a:t>Communities in biological network can be “Functional modules of proteins” or “Protein complexes” or “Gene clusters” 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F7F06-34E5-4B23-ACE0-4A1D8B0CE6B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</a:t>
            </a:r>
            <a:r>
              <a:rPr lang="en-US" baseline="0" dirty="0" smtClean="0"/>
              <a:t> partitioning do you think is better?</a:t>
            </a:r>
          </a:p>
          <a:p>
            <a:r>
              <a:rPr lang="en-US" baseline="0" dirty="0" smtClean="0"/>
              <a:t>It is hard to determine at first glance</a:t>
            </a:r>
          </a:p>
          <a:p>
            <a:r>
              <a:rPr lang="en-US" baseline="0" dirty="0" smtClean="0"/>
              <a:t>Therefore we need an objective function to judge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F7F06-34E5-4B23-ACE0-4A1D8B0CE6B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</a:t>
            </a:r>
            <a:r>
              <a:rPr lang="en-US" baseline="0" dirty="0" smtClean="0"/>
              <a:t> issue is about finding the maximum modularity.</a:t>
            </a:r>
          </a:p>
          <a:p>
            <a:r>
              <a:rPr lang="en-US" baseline="0" dirty="0" smtClean="0"/>
              <a:t>It is well-known that community detection problem is NP-hard which means enumeration is impractical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F7F06-34E5-4B23-ACE0-4A1D8B0CE6B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performed ~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F7F06-34E5-4B23-ACE0-4A1D8B0CE6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LFR benchmark</a:t>
            </a:r>
            <a:r>
              <a:rPr lang="en-US" baseline="0" dirty="0" smtClean="0"/>
              <a:t> graph is a network with known community structure.</a:t>
            </a:r>
          </a:p>
          <a:p>
            <a:r>
              <a:rPr lang="en-US" baseline="0" dirty="0" smtClean="0"/>
              <a:t>Based on known communities of nodes, edges are generated with a mixing probability</a:t>
            </a:r>
          </a:p>
          <a:p>
            <a:r>
              <a:rPr lang="en-US" baseline="0" dirty="0" smtClean="0"/>
              <a:t>For example, if mixing probability is 0.1, 10 percent of edges are generated between communities and 90 percent of edges are generated inside the community.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F7F06-34E5-4B23-ACE0-4A1D8B0CE6B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visual</a:t>
            </a:r>
            <a:r>
              <a:rPr lang="en-US" baseline="0" dirty="0" smtClean="0"/>
              <a:t> example of a LFR network with mixing probability 0.1</a:t>
            </a:r>
          </a:p>
          <a:p>
            <a:r>
              <a:rPr lang="en-US" baseline="0" dirty="0" smtClean="0"/>
              <a:t>And community structures are easily identified. 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F7F06-34E5-4B23-ACE0-4A1D8B0CE6B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an example of network with mixing</a:t>
            </a:r>
            <a:r>
              <a:rPr lang="en-US" baseline="0" dirty="0" smtClean="0"/>
              <a:t> probability of 0.6</a:t>
            </a:r>
          </a:p>
          <a:p>
            <a:r>
              <a:rPr lang="en-US" baseline="0" dirty="0" smtClean="0"/>
              <a:t>And communities are not easily identified, which means the problem gets more difficult than the previous one.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F7F06-34E5-4B23-ACE0-4A1D8B0CE6B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table shows the benchmark result obtained</a:t>
            </a:r>
            <a:r>
              <a:rPr lang="en-US" baseline="0" dirty="0" smtClean="0"/>
              <a:t> by CSA and SA simulations.</a:t>
            </a:r>
          </a:p>
          <a:p>
            <a:r>
              <a:rPr lang="en-US" baseline="0" dirty="0" smtClean="0"/>
              <a:t>Since both methods are </a:t>
            </a:r>
            <a:r>
              <a:rPr lang="en-US" b="1" baseline="0" dirty="0" smtClean="0"/>
              <a:t>stochastic</a:t>
            </a:r>
            <a:r>
              <a:rPr lang="en-US" baseline="0" dirty="0" smtClean="0"/>
              <a:t>, We performed 50 iterations for each method </a:t>
            </a:r>
          </a:p>
          <a:p>
            <a:r>
              <a:rPr lang="en-US" baseline="0" dirty="0" smtClean="0"/>
              <a:t>We performed tests with a number of benchmark graphs with different mixing probabilities. </a:t>
            </a:r>
          </a:p>
          <a:p>
            <a:r>
              <a:rPr lang="en-US" baseline="0" dirty="0" smtClean="0"/>
              <a:t>The </a:t>
            </a:r>
            <a:r>
              <a:rPr lang="en-US" b="1" baseline="0" dirty="0" smtClean="0"/>
              <a:t>second</a:t>
            </a:r>
            <a:r>
              <a:rPr lang="en-US" baseline="0" dirty="0" smtClean="0"/>
              <a:t> column shows </a:t>
            </a:r>
            <a:r>
              <a:rPr lang="en-US" baseline="0" dirty="0" err="1" smtClean="0"/>
              <a:t>modularities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And the </a:t>
            </a:r>
            <a:r>
              <a:rPr lang="en-US" b="1" baseline="0" dirty="0" smtClean="0"/>
              <a:t>third</a:t>
            </a:r>
            <a:r>
              <a:rPr lang="en-US" baseline="0" dirty="0" smtClean="0"/>
              <a:t> shows the accuracy which means how many nodes are correctly classified compared to the answer.</a:t>
            </a:r>
          </a:p>
          <a:p>
            <a:r>
              <a:rPr lang="en-US" baseline="0" dirty="0" smtClean="0"/>
              <a:t>The last two columns show computational time. 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F7F06-34E5-4B23-ACE0-4A1D8B0CE6B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3297F-0A2F-41A2-9786-3DC0D33FDA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973C0-30BA-4204-93E5-E637287AE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D6996-EBA0-4F5E-A8BD-EAC585EF7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B57BD-CF2D-4D50-8037-4298176A4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44027-284C-4040-A2A8-43A84EC6B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52E85-D507-47F7-9F3C-A8664A7BE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92B33-2F82-42E7-BA81-F49D46EEB8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06EB5-B757-41DA-8791-7138A56EB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21022-3487-409B-A7E5-2C8484E95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0BF00-7FD9-4FDB-B2A3-A37EA7D87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2F764-0BE0-4925-9D39-ABC2426FD6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973C0-30BA-4204-93E5-E637287AE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D6996-EBA0-4F5E-A8BD-EAC585EF7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17D-9221-45C6-ACE3-7331713FA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17D-9221-45C6-ACE3-7331713FA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17D-9221-45C6-ACE3-7331713FA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17D-9221-45C6-ACE3-7331713FA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17D-9221-45C6-ACE3-7331713FA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17D-9221-45C6-ACE3-7331713FA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17D-9221-45C6-ACE3-7331713FA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B57BD-CF2D-4D50-8037-4298176A4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17D-9221-45C6-ACE3-7331713FA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17D-9221-45C6-ACE3-7331713FA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17D-9221-45C6-ACE3-7331713FA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17D-9221-45C6-ACE3-7331713FA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44027-284C-4040-A2A8-43A84EC6B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52E85-D507-47F7-9F3C-A8664A7BE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92B33-2F82-42E7-BA81-F49D46EEB8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06EB5-B757-41DA-8791-7138A56EB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21022-3487-409B-A7E5-2C8484E95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2F764-0BE0-4925-9D39-ABC2426FD6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level`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latin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latin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latin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C701C540-827B-44B6-AC35-16A19CC312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3" name="그림 10" descr="kiasLogo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64" r="26944" b="22748"/>
          <a:stretch>
            <a:fillRect/>
          </a:stretch>
        </p:blipFill>
        <p:spPr bwMode="auto">
          <a:xfrm>
            <a:off x="0" y="6537349"/>
            <a:ext cx="6429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그룹 12"/>
          <p:cNvGrpSpPr/>
          <p:nvPr userDrawn="1"/>
        </p:nvGrpSpPr>
        <p:grpSpPr>
          <a:xfrm>
            <a:off x="2928926" y="6638811"/>
            <a:ext cx="6215074" cy="290651"/>
            <a:chOff x="2928926" y="6638811"/>
            <a:chExt cx="6215074" cy="290651"/>
          </a:xfrm>
        </p:grpSpPr>
        <p:pic>
          <p:nvPicPr>
            <p:cNvPr id="1032" name="그림 14" descr="로고투명.png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928926" y="6643710"/>
              <a:ext cx="3413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2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524660" y="6638811"/>
              <a:ext cx="1619340" cy="29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2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86116" y="6643710"/>
              <a:ext cx="235745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level`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latin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latin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latin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C701C540-827B-44B6-AC35-16A19CC312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3" name="그림 10" descr="kiasLogo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64" r="26944" b="22748"/>
          <a:stretch>
            <a:fillRect/>
          </a:stretch>
        </p:blipFill>
        <p:spPr bwMode="auto">
          <a:xfrm>
            <a:off x="0" y="6537349"/>
            <a:ext cx="6429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2"/>
          <p:cNvGrpSpPr/>
          <p:nvPr userDrawn="1"/>
        </p:nvGrpSpPr>
        <p:grpSpPr>
          <a:xfrm>
            <a:off x="2928926" y="6638811"/>
            <a:ext cx="6215074" cy="290651"/>
            <a:chOff x="2928926" y="6638811"/>
            <a:chExt cx="6215074" cy="290651"/>
          </a:xfrm>
        </p:grpSpPr>
        <p:pic>
          <p:nvPicPr>
            <p:cNvPr id="1032" name="그림 14" descr="로고투명.png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928926" y="6643710"/>
              <a:ext cx="3413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2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524660" y="6638811"/>
              <a:ext cx="1619340" cy="29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2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86116" y="6643710"/>
              <a:ext cx="235745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276DD17D-9221-45C6-ACE3-7331713FA58E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7" name="그림 10" descr="kiasLogo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64" r="26944" b="22748"/>
          <a:stretch>
            <a:fillRect/>
          </a:stretch>
        </p:blipFill>
        <p:spPr bwMode="auto">
          <a:xfrm>
            <a:off x="0" y="6537349"/>
            <a:ext cx="6429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그룹 12"/>
          <p:cNvGrpSpPr/>
          <p:nvPr userDrawn="1"/>
        </p:nvGrpSpPr>
        <p:grpSpPr>
          <a:xfrm>
            <a:off x="2928926" y="6638811"/>
            <a:ext cx="6215074" cy="290651"/>
            <a:chOff x="2928926" y="6638811"/>
            <a:chExt cx="6215074" cy="290651"/>
          </a:xfrm>
        </p:grpSpPr>
        <p:pic>
          <p:nvPicPr>
            <p:cNvPr id="9" name="그림 14" descr="로고투명.png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928926" y="6643710"/>
              <a:ext cx="3413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524660" y="6638811"/>
              <a:ext cx="1619340" cy="29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86116" y="6643710"/>
              <a:ext cx="235745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3725"/>
            <a:ext cx="9144000" cy="3406775"/>
          </a:xfrm>
        </p:spPr>
        <p:txBody>
          <a:bodyPr/>
          <a:lstStyle/>
          <a:p>
            <a:pPr eaLnBrk="1" hangingPunct="1"/>
            <a:r>
              <a:rPr lang="en-US" altLang="ko-KR" sz="2300" b="1" dirty="0" smtClean="0">
                <a:solidFill>
                  <a:srgbClr val="000000"/>
                </a:solidFill>
                <a:latin typeface="Arial Black" pitchFamily="34" charset="0"/>
                <a:ea typeface="바탕" pitchFamily="18" charset="-127"/>
                <a:cs typeface="Times New Roman" pitchFamily="18" charset="0"/>
              </a:rPr>
              <a:t>Community Detection by Modularity Optimization</a:t>
            </a:r>
            <a:r>
              <a:rPr lang="en-US" altLang="ko-KR" sz="2300" b="1" dirty="0" smtClean="0">
                <a:solidFill>
                  <a:srgbClr val="00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/>
            </a:r>
            <a:br>
              <a:rPr lang="en-US" altLang="ko-KR" sz="2300" b="1" dirty="0" smtClean="0">
                <a:solidFill>
                  <a:srgbClr val="00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</a:br>
            <a:r>
              <a:rPr lang="en-US" altLang="ko-KR" sz="1800" b="1" i="1" u="sng" dirty="0" smtClean="0">
                <a:solidFill>
                  <a:srgbClr val="00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Jooyoung Lee</a:t>
            </a:r>
            <a:r>
              <a:rPr lang="en-US" altLang="ko-KR" sz="1800" b="1" dirty="0" smtClean="0">
                <a:solidFill>
                  <a:schemeClr val="tx1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/>
            </a:r>
            <a:br>
              <a:rPr lang="en-US" altLang="ko-KR" sz="1800" b="1" dirty="0" smtClean="0">
                <a:solidFill>
                  <a:schemeClr val="tx1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</a:br>
            <a:r>
              <a:rPr lang="en-US" altLang="ko-KR" sz="1800" dirty="0" smtClean="0">
                <a:solidFill>
                  <a:srgbClr val="A50021"/>
                </a:solidFill>
                <a:latin typeface="Arial Black" pitchFamily="34" charset="0"/>
              </a:rPr>
              <a:t>http://lee.kias.re.kr</a:t>
            </a:r>
            <a:br>
              <a:rPr lang="en-US" altLang="ko-KR" sz="18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en-US" altLang="ko-K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Center for </a:t>
            </a:r>
            <a:r>
              <a:rPr lang="en-US" altLang="ko-KR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in-silico </a:t>
            </a:r>
            <a:r>
              <a:rPr lang="en-US" altLang="ko-K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Protein Science</a:t>
            </a:r>
            <a:r>
              <a:rPr lang="en-US" altLang="ko-KR" sz="1800" dirty="0" smtClean="0">
                <a:solidFill>
                  <a:srgbClr val="A50021"/>
                </a:solidFill>
                <a:latin typeface="Arial Black" pitchFamily="34" charset="0"/>
              </a:rPr>
              <a:t/>
            </a:r>
            <a:br>
              <a:rPr lang="en-US" altLang="ko-KR" sz="18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en-US" altLang="ko-KR" sz="1800" dirty="0" smtClean="0">
                <a:latin typeface="Times New Roman" pitchFamily="18" charset="0"/>
              </a:rPr>
              <a:t>Korea Institute for Advanced Study </a:t>
            </a:r>
            <a:br>
              <a:rPr lang="en-US" altLang="ko-KR" sz="1800" dirty="0" smtClean="0">
                <a:latin typeface="Times New Roman" pitchFamily="18" charset="0"/>
              </a:rPr>
            </a:br>
            <a:r>
              <a:rPr lang="en-US" altLang="ko-KR" sz="1800" i="1" dirty="0" smtClean="0">
                <a:solidFill>
                  <a:schemeClr val="accent2"/>
                </a:solidFill>
                <a:latin typeface="Times New Roman" pitchFamily="18" charset="0"/>
                <a:ea typeface="HY견고딕" pitchFamily="18" charset="-127"/>
              </a:rPr>
              <a:t/>
            </a:r>
            <a:br>
              <a:rPr lang="en-US" altLang="ko-KR" sz="1800" i="1" dirty="0" smtClean="0">
                <a:solidFill>
                  <a:schemeClr val="accent2"/>
                </a:solidFill>
                <a:latin typeface="Times New Roman" pitchFamily="18" charset="0"/>
                <a:ea typeface="HY견고딕" pitchFamily="18" charset="-127"/>
              </a:rPr>
            </a:br>
            <a:r>
              <a:rPr lang="en-US" altLang="ko-KR" sz="1800" i="1" dirty="0" smtClean="0">
                <a:solidFill>
                  <a:schemeClr val="accent2"/>
                </a:solidFill>
                <a:latin typeface="Times New Roman" pitchFamily="18" charset="0"/>
                <a:ea typeface="HY견고딕" pitchFamily="18" charset="-127"/>
              </a:rPr>
              <a:t>Survey Science Group Workshop</a:t>
            </a:r>
            <a:br>
              <a:rPr lang="en-US" altLang="ko-KR" sz="1800" i="1" dirty="0" smtClean="0">
                <a:solidFill>
                  <a:schemeClr val="accent2"/>
                </a:solidFill>
                <a:latin typeface="Times New Roman" pitchFamily="18" charset="0"/>
                <a:ea typeface="HY견고딕" pitchFamily="18" charset="-127"/>
              </a:rPr>
            </a:br>
            <a:r>
              <a:rPr lang="en-US" altLang="ko-KR" sz="1800" i="1" dirty="0" smtClean="0">
                <a:solidFill>
                  <a:schemeClr val="accent2"/>
                </a:solidFill>
                <a:latin typeface="Times New Roman" pitchFamily="18" charset="0"/>
                <a:ea typeface="HY견고딕" pitchFamily="18" charset="-127"/>
              </a:rPr>
              <a:t>High1 Resort, Korea</a:t>
            </a:r>
            <a:r>
              <a:rPr lang="en-US" altLang="ko-KR" sz="1800" dirty="0" smtClean="0">
                <a:solidFill>
                  <a:schemeClr val="accent2"/>
                </a:solidFill>
                <a:latin typeface="Times New Roman" pitchFamily="18" charset="0"/>
                <a:ea typeface="HY견고딕" pitchFamily="18" charset="-127"/>
              </a:rPr>
              <a:t/>
            </a:r>
            <a:br>
              <a:rPr lang="en-US" altLang="ko-KR" sz="1800" dirty="0" smtClean="0">
                <a:solidFill>
                  <a:schemeClr val="accent2"/>
                </a:solidFill>
                <a:latin typeface="Times New Roman" pitchFamily="18" charset="0"/>
                <a:ea typeface="HY견고딕" pitchFamily="18" charset="-127"/>
              </a:rPr>
            </a:br>
            <a:r>
              <a:rPr lang="en-US" altLang="ko-KR" sz="1800" dirty="0" smtClean="0">
                <a:solidFill>
                  <a:schemeClr val="accent2"/>
                </a:solidFill>
                <a:latin typeface="Times New Roman" pitchFamily="18" charset="0"/>
                <a:ea typeface="HY견고딕" pitchFamily="18" charset="-127"/>
              </a:rPr>
              <a:t>Feb 15, 2013 </a:t>
            </a:r>
            <a:br>
              <a:rPr lang="en-US" altLang="ko-KR" sz="1800" dirty="0" smtClean="0">
                <a:solidFill>
                  <a:schemeClr val="accent2"/>
                </a:solidFill>
                <a:latin typeface="Times New Roman" pitchFamily="18" charset="0"/>
                <a:ea typeface="HY견고딕" pitchFamily="18" charset="-127"/>
              </a:rPr>
            </a:br>
            <a:r>
              <a:rPr lang="en-US" altLang="ko-KR" sz="1800" dirty="0" smtClean="0">
                <a:solidFill>
                  <a:schemeClr val="accent2"/>
                </a:solidFill>
                <a:latin typeface="Times New Roman" pitchFamily="18" charset="0"/>
                <a:ea typeface="HY견고딕" pitchFamily="18" charset="-127"/>
              </a:rPr>
              <a:t/>
            </a:r>
            <a:br>
              <a:rPr lang="en-US" altLang="ko-KR" sz="1800" dirty="0" smtClean="0">
                <a:solidFill>
                  <a:schemeClr val="accent2"/>
                </a:solidFill>
                <a:latin typeface="Times New Roman" pitchFamily="18" charset="0"/>
                <a:ea typeface="HY견고딕" pitchFamily="18" charset="-127"/>
              </a:rPr>
            </a:br>
            <a:endParaRPr lang="en-US" altLang="ko-KR" sz="1800" dirty="0" smtClean="0">
              <a:solidFill>
                <a:schemeClr val="accent2"/>
              </a:solidFill>
              <a:latin typeface="Times New Roman" pitchFamily="18" charset="0"/>
              <a:ea typeface="HY견고딕" pitchFamily="18" charset="-127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536" y="4175209"/>
            <a:ext cx="746550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ko-KR" sz="2000" dirty="0" smtClean="0">
                <a:solidFill>
                  <a:srgbClr val="C00000"/>
                </a:solidFill>
                <a:latin typeface="Arial Unicode MS"/>
                <a:ea typeface="Arial Unicode MS"/>
                <a:cs typeface="Arial Unicode MS"/>
              </a:rPr>
              <a:t>Network Science and Modules</a:t>
            </a:r>
          </a:p>
          <a:p>
            <a:pPr>
              <a:buFont typeface="Arial" charset="0"/>
              <a:buChar char="•"/>
            </a:pPr>
            <a:r>
              <a:rPr kumimoji="0" lang="en-US" altLang="ko-KR" sz="2000" dirty="0" smtClean="0">
                <a:solidFill>
                  <a:srgbClr val="C00000"/>
                </a:solidFill>
                <a:latin typeface="Arial Unicode MS"/>
                <a:ea typeface="Arial Unicode MS"/>
                <a:cs typeface="Arial Unicode MS"/>
              </a:rPr>
              <a:t>What is Community Detection</a:t>
            </a:r>
            <a:r>
              <a:rPr kumimoji="0" lang="en-US" altLang="ko-KR" dirty="0" smtClean="0">
                <a:solidFill>
                  <a:srgbClr val="C00000"/>
                </a:solidFill>
                <a:latin typeface="Arial Unicode MS"/>
                <a:ea typeface="Arial Unicode MS"/>
                <a:cs typeface="Arial Unicode MS"/>
                <a:sym typeface="Wingdings" pitchFamily="2" charset="2"/>
              </a:rPr>
              <a:t>? </a:t>
            </a:r>
          </a:p>
          <a:p>
            <a:pPr>
              <a:buFont typeface="Arial" charset="0"/>
              <a:buChar char="•"/>
            </a:pPr>
            <a:r>
              <a:rPr kumimoji="0" lang="en-US" altLang="ko-KR" dirty="0" smtClean="0">
                <a:solidFill>
                  <a:srgbClr val="C00000"/>
                </a:solidFill>
                <a:latin typeface="Arial Unicode MS"/>
                <a:ea typeface="Arial Unicode MS"/>
                <a:cs typeface="Arial Unicode MS"/>
                <a:sym typeface="Wingdings" pitchFamily="2" charset="2"/>
              </a:rPr>
              <a:t>Community Detection by Modularity Optimization</a:t>
            </a:r>
            <a:endParaRPr kumimoji="0" lang="en-US" altLang="ko-KR" sz="2000" dirty="0" smtClean="0">
              <a:solidFill>
                <a:srgbClr val="C00000"/>
              </a:solidFill>
              <a:latin typeface="Arial Unicode MS"/>
              <a:ea typeface="Arial Unicode MS"/>
              <a:cs typeface="Arial Unicode MS"/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kumimoji="0" lang="en-US" altLang="ko-KR" dirty="0" smtClean="0">
                <a:solidFill>
                  <a:srgbClr val="C00000"/>
                </a:solidFill>
                <a:latin typeface="Arial Unicode MS"/>
                <a:ea typeface="Arial Unicode MS"/>
                <a:cs typeface="Arial Unicode MS"/>
                <a:sym typeface="Wingdings" pitchFamily="2" charset="2"/>
              </a:rPr>
              <a:t>Protein function prediction by community detection of a 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Mixing probability = 0.6</a:t>
            </a:r>
            <a:endParaRPr lang="en-US" sz="4000" b="1" u="sng" dirty="0"/>
          </a:p>
        </p:txBody>
      </p:sp>
      <p:pic>
        <p:nvPicPr>
          <p:cNvPr id="4" name="내용 개체 틀 3" descr="network_0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4447" r="14447"/>
          <a:stretch>
            <a:fillRect/>
          </a:stretch>
        </p:blipFill>
        <p:spPr>
          <a:xfrm>
            <a:off x="857224" y="1361699"/>
            <a:ext cx="7500990" cy="5282011"/>
          </a:xfr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17D-9221-45C6-ACE3-7331713FA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1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9314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Test on LFR graphs </a:t>
            </a:r>
            <a:br>
              <a:rPr lang="en-US" sz="3200" b="1" u="sng" dirty="0" smtClean="0"/>
            </a:br>
            <a:r>
              <a:rPr lang="en-US" sz="2400" b="1" dirty="0" smtClean="0"/>
              <a:t>50 simulations of CSA and SA </a:t>
            </a:r>
            <a:r>
              <a:rPr lang="en-US" altLang="ko-KR" sz="2400" b="1" dirty="0" smtClean="0"/>
              <a:t>(</a:t>
            </a:r>
            <a:r>
              <a:rPr lang="en-US" altLang="ko-KR" sz="2400" dirty="0" smtClean="0"/>
              <a:t>PRE </a:t>
            </a:r>
            <a:r>
              <a:rPr lang="en-US" altLang="ko-KR" sz="2400" b="1" dirty="0" smtClean="0"/>
              <a:t>85, 056702 (2012)</a:t>
            </a:r>
            <a:endParaRPr lang="en-US" sz="2400" b="1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928662" y="1596122"/>
          <a:ext cx="7295176" cy="3901440"/>
        </p:xfrm>
        <a:graphic>
          <a:graphicData uri="http://schemas.openxmlformats.org/drawingml/2006/table">
            <a:tbl>
              <a:tblPr/>
              <a:tblGrid>
                <a:gridCol w="1400526"/>
                <a:gridCol w="1835983"/>
                <a:gridCol w="1835983"/>
                <a:gridCol w="1111342"/>
                <a:gridCol w="1111342"/>
              </a:tblGrid>
              <a:tr h="380614">
                <a:tc rowSpan="2"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Mixing Prob.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Modularity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Accuracy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+mj-lt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+mj-lt"/>
                        </a:rPr>
                        <a:t>CSA</a:t>
                      </a:r>
                      <a:r>
                        <a:rPr lang="en-US" sz="1600" baseline="0" dirty="0" smtClean="0">
                          <a:latin typeface="+mj-lt"/>
                        </a:rPr>
                        <a:t>(sec)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+mj-lt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+mj-lt"/>
                        </a:rPr>
                        <a:t>SA</a:t>
                      </a:r>
                      <a:r>
                        <a:rPr lang="en-US" sz="1600" baseline="0" dirty="0" smtClean="0">
                          <a:latin typeface="+mj-lt"/>
                        </a:rPr>
                        <a:t>(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1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&lt;Q</a:t>
                      </a:r>
                      <a:r>
                        <a:rPr lang="en-US" sz="1600" baseline="-25000" dirty="0">
                          <a:latin typeface="+mj-lt"/>
                          <a:ea typeface="맑은 고딕"/>
                          <a:cs typeface="Times New Roman"/>
                        </a:rPr>
                        <a:t>CSA</a:t>
                      </a: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&gt;/&lt;Q</a:t>
                      </a:r>
                      <a:r>
                        <a:rPr lang="en-US" sz="1600" baseline="-25000" dirty="0">
                          <a:latin typeface="+mj-lt"/>
                          <a:ea typeface="맑은 고딕"/>
                          <a:cs typeface="Times New Roman"/>
                        </a:rPr>
                        <a:t>SA</a:t>
                      </a: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&gt;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&lt;</a:t>
                      </a:r>
                      <a:r>
                        <a:rPr lang="en-US" sz="1600" dirty="0" smtClean="0">
                          <a:latin typeface="+mj-lt"/>
                          <a:ea typeface="맑은 고딕"/>
                          <a:cs typeface="Times New Roman"/>
                        </a:rPr>
                        <a:t>ACC</a:t>
                      </a:r>
                      <a:r>
                        <a:rPr lang="en-US" sz="1600" baseline="-25000" dirty="0" smtClean="0">
                          <a:latin typeface="+mj-lt"/>
                          <a:ea typeface="맑은 고딕"/>
                          <a:cs typeface="Times New Roman"/>
                        </a:rPr>
                        <a:t>CSA</a:t>
                      </a: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&gt;/ &lt;</a:t>
                      </a:r>
                      <a:r>
                        <a:rPr lang="en-US" sz="1600" dirty="0" smtClean="0">
                          <a:latin typeface="+mj-lt"/>
                          <a:ea typeface="맑은 고딕"/>
                          <a:cs typeface="Times New Roman"/>
                        </a:rPr>
                        <a:t>ACC</a:t>
                      </a:r>
                      <a:r>
                        <a:rPr lang="en-US" sz="1600" baseline="-25000" dirty="0" smtClean="0">
                          <a:latin typeface="+mj-lt"/>
                          <a:ea typeface="맑은 고딕"/>
                          <a:cs typeface="Times New Roman"/>
                        </a:rPr>
                        <a:t>SA</a:t>
                      </a: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&gt;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103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0.10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0.8638 / 0.8638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0.9994 / 0.9994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맑은 고딕"/>
                          <a:cs typeface="Times New Roman"/>
                        </a:rPr>
                        <a:t>107.5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맑은 고딕"/>
                          <a:cs typeface="Times New Roman"/>
                        </a:rPr>
                        <a:t>2422.4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6103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0.20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0.7585 / 0.7585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0.9990 / 0.9990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100.4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4095.3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103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0.30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0.6641 / 0.6641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0.9974 / 0.9974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128.1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맑은 고딕"/>
                          <a:cs typeface="Times New Roman"/>
                        </a:rPr>
                        <a:t>3596.5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103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0.40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+mj-lt"/>
                          <a:ea typeface="맑은 고딕"/>
                          <a:cs typeface="Times New Roman"/>
                        </a:rPr>
                        <a:t>0.5641 </a:t>
                      </a: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/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+mj-lt"/>
                          <a:ea typeface="맑은 고딕"/>
                          <a:cs typeface="Times New Roman"/>
                        </a:rPr>
                        <a:t>0.5639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  <a:ea typeface="맑은 고딕"/>
                          <a:cs typeface="Times New Roman"/>
                        </a:rPr>
                        <a:t>0.9936 </a:t>
                      </a: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/ 0.9926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175.1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4784.9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103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0.50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+mj-lt"/>
                          <a:ea typeface="맑은 고딕"/>
                          <a:cs typeface="Times New Roman"/>
                        </a:rPr>
                        <a:t>0.4675</a:t>
                      </a:r>
                      <a:r>
                        <a:rPr lang="en-US" sz="1600" b="1" dirty="0">
                          <a:latin typeface="+mj-lt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/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+mj-lt"/>
                          <a:ea typeface="맑은 고딕"/>
                          <a:cs typeface="Times New Roman"/>
                        </a:rPr>
                        <a:t>0.4665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j-lt"/>
                          <a:ea typeface="맑은 고딕"/>
                          <a:cs typeface="Times New Roman"/>
                        </a:rPr>
                        <a:t>0.9705 </a:t>
                      </a:r>
                      <a:r>
                        <a:rPr lang="en-US" sz="1600">
                          <a:latin typeface="+mj-lt"/>
                          <a:ea typeface="맑은 고딕"/>
                          <a:cs typeface="Times New Roman"/>
                        </a:rPr>
                        <a:t>/ 0.9675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276.4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8350.1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103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0.60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+mj-lt"/>
                          <a:ea typeface="맑은 고딕"/>
                          <a:cs typeface="Times New Roman"/>
                        </a:rPr>
                        <a:t>0.3711</a:t>
                      </a:r>
                      <a:r>
                        <a:rPr lang="en-US" sz="1600" b="1" dirty="0">
                          <a:latin typeface="+mj-lt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/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+mj-lt"/>
                          <a:ea typeface="맑은 고딕"/>
                          <a:cs typeface="Times New Roman"/>
                        </a:rPr>
                        <a:t>0.3691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j-lt"/>
                          <a:ea typeface="맑은 고딕"/>
                          <a:cs typeface="Times New Roman"/>
                        </a:rPr>
                        <a:t>0.8671 </a:t>
                      </a:r>
                      <a:r>
                        <a:rPr lang="en-US" sz="1600">
                          <a:latin typeface="+mj-lt"/>
                          <a:ea typeface="맑은 고딕"/>
                          <a:cs typeface="Times New Roman"/>
                        </a:rPr>
                        <a:t>/ 0.8545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699.2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맑은 고딕"/>
                          <a:cs typeface="Times New Roman"/>
                        </a:rPr>
                        <a:t>94170.1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5589240"/>
            <a:ext cx="735811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2400" b="1" dirty="0" smtClean="0">
                <a:solidFill>
                  <a:srgbClr val="C0504D"/>
                </a:solidFill>
                <a:latin typeface="Calibri"/>
                <a:ea typeface="+mn-ea"/>
              </a:rPr>
              <a:t>Higher modularity and more accurate partitions are obtained using</a:t>
            </a:r>
            <a:r>
              <a:rPr kumimoji="0" lang="en-US" sz="2400" b="1" dirty="0" smtClean="0">
                <a:solidFill>
                  <a:srgbClr val="4F81BD"/>
                </a:solidFill>
                <a:latin typeface="Calibri"/>
                <a:ea typeface="+mn-ea"/>
              </a:rPr>
              <a:t> less </a:t>
            </a:r>
            <a:r>
              <a:rPr kumimoji="0" lang="en-US" altLang="ko-KR" sz="2400" b="1" dirty="0" smtClean="0">
                <a:solidFill>
                  <a:srgbClr val="4F81BD"/>
                </a:solidFill>
                <a:latin typeface="Calibri"/>
                <a:ea typeface="맑은 고딕"/>
              </a:rPr>
              <a:t>computational </a:t>
            </a:r>
            <a:r>
              <a:rPr kumimoji="0" lang="en-US" sz="2400" b="1" dirty="0" smtClean="0">
                <a:solidFill>
                  <a:srgbClr val="4F81BD"/>
                </a:solidFill>
                <a:latin typeface="Calibri"/>
                <a:ea typeface="+mn-ea"/>
              </a:rPr>
              <a:t>time (only ~5%)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10400" y="167386"/>
            <a:ext cx="2133600" cy="365125"/>
          </a:xfrm>
        </p:spPr>
        <p:txBody>
          <a:bodyPr/>
          <a:lstStyle/>
          <a:p>
            <a:fld id="{276DD17D-9221-45C6-ACE3-7331713FA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8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31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42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3974670" y="3717032"/>
            <a:ext cx="1080120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64037" y="4159713"/>
            <a:ext cx="1080120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64037" y="4405213"/>
            <a:ext cx="1080120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64037" y="4613027"/>
            <a:ext cx="1080120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964037" y="4847894"/>
            <a:ext cx="1080120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pic>
        <p:nvPicPr>
          <p:cNvPr id="587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15348"/>
            <a:ext cx="1103551" cy="3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kumimoji="0" lang="en-US" altLang="ko-KR" sz="3200" b="1" u="sng" dirty="0" smtClean="0">
                <a:solidFill>
                  <a:srgbClr val="C00000"/>
                </a:solidFill>
                <a:latin typeface="Calibri"/>
                <a:ea typeface="맑은 고딕"/>
              </a:rPr>
              <a:t>Benchmark Test #2: </a:t>
            </a:r>
            <a:r>
              <a:rPr kumimoji="0" lang="en-US" altLang="ko-KR" sz="3200" b="1" u="sng" dirty="0" smtClean="0">
                <a:solidFill>
                  <a:prstClr val="black"/>
                </a:solidFill>
                <a:latin typeface="Calibri"/>
                <a:ea typeface="맑은 고딕"/>
              </a:rPr>
              <a:t>real-world networks</a:t>
            </a:r>
          </a:p>
          <a:p>
            <a:pPr algn="ctr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kumimoji="0" lang="en-US" altLang="ko-KR" sz="2600" dirty="0" smtClean="0">
                <a:solidFill>
                  <a:prstClr val="black"/>
                </a:solidFill>
                <a:latin typeface="Calibri"/>
                <a:ea typeface="맑은 고딕"/>
              </a:rPr>
              <a:t>PRE </a:t>
            </a:r>
            <a:r>
              <a:rPr kumimoji="0" lang="en-US" altLang="ko-KR" sz="2600" b="1" dirty="0" smtClean="0">
                <a:solidFill>
                  <a:prstClr val="black"/>
                </a:solidFill>
                <a:latin typeface="Calibri"/>
                <a:ea typeface="맑은 고딕"/>
              </a:rPr>
              <a:t>85, 056702 (2012)</a:t>
            </a:r>
            <a:endParaRPr kumimoji="0" lang="en-US" sz="2600" b="1" u="sng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Conclusions</a:t>
            </a:r>
            <a:endParaRPr lang="en-US" sz="4000" b="1" u="sng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developed a highly efficient modularity optimization method by using CSA</a:t>
            </a:r>
          </a:p>
          <a:p>
            <a:endParaRPr lang="en-US" dirty="0" smtClean="0"/>
          </a:p>
          <a:p>
            <a:r>
              <a:rPr lang="en-US" dirty="0" smtClean="0"/>
              <a:t>Higher modularity partitions are functionally more coherent</a:t>
            </a:r>
          </a:p>
          <a:p>
            <a:endParaRPr lang="en-US" dirty="0" smtClean="0"/>
          </a:p>
          <a:p>
            <a:r>
              <a:rPr lang="en-US" dirty="0" smtClean="0"/>
              <a:t>We developed the first module-assisted function prediction algorithm which outperforms neighbor-assisted methods</a:t>
            </a:r>
          </a:p>
          <a:p>
            <a:pPr lvl="1"/>
            <a:r>
              <a:rPr lang="en-US" dirty="0" smtClean="0"/>
              <a:t>Extracting maximal information from network topology itself</a:t>
            </a:r>
          </a:p>
          <a:p>
            <a:pPr lvl="1"/>
            <a:endParaRPr lang="en-US" dirty="0"/>
          </a:p>
          <a:p>
            <a:r>
              <a:rPr lang="en-US" dirty="0" smtClean="0"/>
              <a:t>Our method is general and can be applied to other networks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17D-9221-45C6-ACE3-7331713FA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제목 1"/>
          <p:cNvSpPr>
            <a:spLocks noGrp="1"/>
          </p:cNvSpPr>
          <p:nvPr>
            <p:ph type="ctrTitle" idx="4294967295"/>
          </p:nvPr>
        </p:nvSpPr>
        <p:spPr>
          <a:xfrm>
            <a:off x="685800" y="-71461"/>
            <a:ext cx="7772400" cy="1143008"/>
          </a:xfrm>
        </p:spPr>
        <p:txBody>
          <a:bodyPr/>
          <a:lstStyle/>
          <a:p>
            <a:pPr eaLnBrk="1" hangingPunct="1"/>
            <a:r>
              <a:rPr lang="en-US" altLang="ko-KR" u="sng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Acknowledgements</a:t>
            </a:r>
            <a:endParaRPr lang="ko-KR" altLang="en-US" u="sng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8370" name="부제목 2"/>
          <p:cNvSpPr>
            <a:spLocks noGrp="1"/>
          </p:cNvSpPr>
          <p:nvPr>
            <p:ph type="subTitle" idx="4294967295"/>
          </p:nvPr>
        </p:nvSpPr>
        <p:spPr>
          <a:xfrm>
            <a:off x="284010" y="952610"/>
            <a:ext cx="8536462" cy="5500726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Community Detection</a:t>
            </a:r>
            <a:r>
              <a:rPr lang="en-US" altLang="ko-KR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	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Juyong Lee </a:t>
            </a:r>
            <a:r>
              <a:rPr lang="en-US" altLang="ko-KR" sz="1600" smtClean="0">
                <a:latin typeface="Arial" pitchFamily="34" charset="0"/>
                <a:cs typeface="Arial" pitchFamily="34" charset="0"/>
              </a:rPr>
              <a:t>(KIAS, NIH) </a:t>
            </a:r>
            <a:endParaRPr lang="en-US" altLang="ko-KR" sz="16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			Steven Gross (UC Irvine)</a:t>
            </a:r>
            <a:endParaRPr lang="en-US" altLang="ko-KR" sz="1600" i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en-US" altLang="ko-K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Cluster computers</a:t>
            </a:r>
            <a:r>
              <a:rPr lang="en-US" altLang="ko-K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	</a:t>
            </a:r>
            <a:r>
              <a:rPr lang="en-US" altLang="ko-KR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KIAS/CAC</a:t>
            </a:r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en-US" altLang="ko-K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Supported by the Korea Science and Engineering Foundation (KOSEF) grant funded by the Korean government (MEST) (No. 2009-0063610)</a:t>
            </a:r>
          </a:p>
          <a:p>
            <a:pPr marL="0" indent="0" algn="ctr" eaLnBrk="1" hangingPunct="1">
              <a:lnSpc>
                <a:spcPct val="140000"/>
              </a:lnSpc>
              <a:buFontTx/>
              <a:buNone/>
            </a:pPr>
            <a:r>
              <a:rPr lang="en-US" altLang="ko-K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Postdoc</a:t>
            </a:r>
            <a:r>
              <a:rPr lang="en-US" altLang="ko-K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/Researcher Positions Available</a:t>
            </a:r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en-US" altLang="ko-K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ko-KR" alt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to="1.1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Interne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27384"/>
            <a:ext cx="4762500" cy="3211285"/>
          </a:xfrm>
          <a:prstGeom prst="rect">
            <a:avLst/>
          </a:prstGeom>
        </p:spPr>
      </p:pic>
      <p:pic>
        <p:nvPicPr>
          <p:cNvPr id="5" name="그림 4" descr="brainnetw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0697" y="-27384"/>
            <a:ext cx="3907807" cy="3600000"/>
          </a:xfrm>
          <a:prstGeom prst="rect">
            <a:avLst/>
          </a:prstGeom>
        </p:spPr>
      </p:pic>
      <p:pic>
        <p:nvPicPr>
          <p:cNvPr id="9" name="그림 8" descr="yeastProteinInteractionNetwor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140968"/>
            <a:ext cx="3582987" cy="3406361"/>
          </a:xfrm>
          <a:prstGeom prst="rect">
            <a:avLst/>
          </a:prstGeom>
        </p:spPr>
      </p:pic>
      <p:pic>
        <p:nvPicPr>
          <p:cNvPr id="10" name="그림 9" descr="diseasenetwor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067" y="3573016"/>
            <a:ext cx="5037437" cy="2880000"/>
          </a:xfrm>
          <a:prstGeom prst="rect">
            <a:avLst/>
          </a:prstGeom>
        </p:spPr>
      </p:pic>
    </p:spTree>
  </p:cSld>
  <p:clrMapOvr>
    <a:masterClrMapping/>
  </p:clrMapOvr>
  <p:transition spd="slow" advTm="3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Communities (modules) in networks</a:t>
            </a:r>
            <a:endParaRPr lang="en-US" b="1" u="sng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1643050"/>
            <a:ext cx="3471858" cy="47149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Biological networks are  consisted of communities</a:t>
            </a:r>
          </a:p>
          <a:p>
            <a:endParaRPr lang="en-US" dirty="0" smtClean="0"/>
          </a:p>
          <a:p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Module</a:t>
            </a:r>
          </a:p>
          <a:p>
            <a:pPr lvl="1"/>
            <a:r>
              <a:rPr lang="en-US" dirty="0" smtClean="0"/>
              <a:t>Partition</a:t>
            </a:r>
          </a:p>
          <a:p>
            <a:pPr lvl="1"/>
            <a:r>
              <a:rPr lang="en-US" dirty="0" smtClean="0"/>
              <a:t>Cluster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Functional modules</a:t>
            </a:r>
          </a:p>
          <a:p>
            <a:r>
              <a:rPr lang="en-US" dirty="0" smtClean="0"/>
              <a:t>Protein complexes</a:t>
            </a:r>
          </a:p>
          <a:p>
            <a:r>
              <a:rPr lang="en-US" dirty="0" smtClean="0"/>
              <a:t>Gene clusters</a:t>
            </a:r>
          </a:p>
          <a:p>
            <a:endParaRPr lang="en-US" dirty="0" smtClean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 l="1534" t="1500" r="1840" b="999"/>
          <a:stretch>
            <a:fillRect/>
          </a:stretch>
        </p:blipFill>
        <p:spPr bwMode="auto">
          <a:xfrm>
            <a:off x="4357686" y="2000240"/>
            <a:ext cx="450059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714876" y="1282471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Communities in yeast protein-protein interaction network </a:t>
            </a:r>
            <a:endParaRPr kumimoji="0"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17D-9221-45C6-ACE3-7331713FA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5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Network Community Structure.png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5143504" y="1847055"/>
            <a:ext cx="3705225" cy="3886201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</a:rPr>
              <a:t>“Community/Module Detection” </a:t>
            </a:r>
            <a:r>
              <a:rPr lang="en-US" sz="2800" b="1" u="sng" dirty="0" smtClean="0"/>
              <a:t/>
            </a:r>
            <a:br>
              <a:rPr lang="en-US" sz="2800" b="1" u="sng" dirty="0" smtClean="0"/>
            </a:br>
            <a:r>
              <a:rPr lang="en-US" sz="2800" b="1" u="sng" dirty="0" smtClean="0"/>
              <a:t>by Modularity </a:t>
            </a:r>
            <a:r>
              <a:rPr lang="en-US" altLang="ko-KR" sz="2800" b="1" u="sng" dirty="0" smtClean="0"/>
              <a:t>Optimization</a:t>
            </a:r>
            <a:endParaRPr lang="en-US" sz="2800" b="1" u="sng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484784"/>
            <a:ext cx="5184576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Divide a network into sub-graphs/modules</a:t>
            </a:r>
            <a:endParaRPr lang="en-US" sz="2000" dirty="0"/>
          </a:p>
          <a:p>
            <a:pPr lvl="1"/>
            <a:r>
              <a:rPr lang="en-US" sz="1800" dirty="0" smtClean="0"/>
              <a:t>nodes are more densely connected internally</a:t>
            </a:r>
            <a:endParaRPr lang="en-US" sz="1800" dirty="0"/>
          </a:p>
          <a:p>
            <a:r>
              <a:rPr lang="en-US" sz="2000" dirty="0" smtClean="0"/>
              <a:t>The most commonly used objective function to evaluate the quality of partition is Q proposed by Girvan and Newman</a:t>
            </a:r>
            <a:endParaRPr lang="en-US" sz="2000" dirty="0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/>
        </p:nvGraphicFramePr>
        <p:xfrm>
          <a:off x="611560" y="3617075"/>
          <a:ext cx="2691025" cy="1108069"/>
        </p:xfrm>
        <a:graphic>
          <a:graphicData uri="http://schemas.openxmlformats.org/presentationml/2006/ole">
            <p:oleObj spid="_x0000_s25602" name="Equation" r:id="rId4" imgW="1295280" imgH="533160" progId="">
              <p:embed/>
            </p:oleObj>
          </a:graphicData>
        </a:graphic>
      </p:graphicFrame>
      <p:grpSp>
        <p:nvGrpSpPr>
          <p:cNvPr id="4" name="그룹 10"/>
          <p:cNvGrpSpPr/>
          <p:nvPr/>
        </p:nvGrpSpPr>
        <p:grpSpPr>
          <a:xfrm>
            <a:off x="5220072" y="1978207"/>
            <a:ext cx="3528392" cy="3539025"/>
            <a:chOff x="5220072" y="1977961"/>
            <a:chExt cx="3528392" cy="3539025"/>
          </a:xfrm>
          <a:noFill/>
        </p:grpSpPr>
        <p:sp>
          <p:nvSpPr>
            <p:cNvPr id="7" name="타원 6"/>
            <p:cNvSpPr/>
            <p:nvPr/>
          </p:nvSpPr>
          <p:spPr>
            <a:xfrm>
              <a:off x="5220072" y="2986073"/>
              <a:ext cx="1440160" cy="1440160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7308304" y="1977961"/>
              <a:ext cx="1440160" cy="1440160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7134638" y="3996434"/>
              <a:ext cx="1520552" cy="1520552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56357" name="Object 5"/>
          <p:cNvGraphicFramePr>
            <a:graphicFrameLocks noChangeAspect="1"/>
          </p:cNvGraphicFramePr>
          <p:nvPr/>
        </p:nvGraphicFramePr>
        <p:xfrm>
          <a:off x="467544" y="4768180"/>
          <a:ext cx="4483100" cy="1181100"/>
        </p:xfrm>
        <a:graphic>
          <a:graphicData uri="http://schemas.openxmlformats.org/presentationml/2006/ole">
            <p:oleObj spid="_x0000_s25603" name="Equation" r:id="rId5" imgW="2551942" imgH="672985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Which one is better?</a:t>
            </a:r>
            <a:endParaRPr lang="en-US" b="1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7" name="내용 개체 틀 46" descr="karate_4198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1167" r="12027"/>
          <a:stretch>
            <a:fillRect/>
          </a:stretch>
        </p:blipFill>
        <p:spPr>
          <a:xfrm>
            <a:off x="571472" y="2571744"/>
            <a:ext cx="4143404" cy="2701126"/>
          </a:xfrm>
        </p:spPr>
      </p:pic>
      <p:pic>
        <p:nvPicPr>
          <p:cNvPr id="48" name="내용 개체 틀 47" descr="karate_3794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l="11306" r="12780"/>
          <a:stretch>
            <a:fillRect/>
          </a:stretch>
        </p:blipFill>
        <p:spPr>
          <a:xfrm>
            <a:off x="4671088" y="2571743"/>
            <a:ext cx="4115754" cy="2714645"/>
          </a:xfrm>
        </p:spPr>
      </p:pic>
      <p:sp>
        <p:nvSpPr>
          <p:cNvPr id="49" name="TextBox 48"/>
          <p:cNvSpPr txBox="1"/>
          <p:nvPr/>
        </p:nvSpPr>
        <p:spPr>
          <a:xfrm>
            <a:off x="1571604" y="5539103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srgbClr val="000000"/>
                </a:solidFill>
                <a:latin typeface="굴림"/>
                <a:ea typeface="굴림"/>
              </a:rPr>
              <a:t>We need an objective function!</a:t>
            </a:r>
            <a:endParaRPr kumimoji="0" lang="en-US" sz="2400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14414" y="1340768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srgbClr val="000000"/>
                </a:solidFill>
                <a:latin typeface="굴림"/>
                <a:ea typeface="굴림"/>
              </a:rPr>
              <a:t>Zachary’s karate club network</a:t>
            </a:r>
          </a:p>
          <a:p>
            <a:pPr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srgbClr val="000000"/>
                </a:solidFill>
                <a:latin typeface="굴림"/>
                <a:ea typeface="굴림"/>
              </a:rPr>
              <a:t>Friendship network of members</a:t>
            </a:r>
            <a:endParaRPr kumimoji="0" lang="en-US" sz="2400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7" name="텍스트 개체 틀 42"/>
          <p:cNvSpPr>
            <a:spLocks noGrp="1"/>
          </p:cNvSpPr>
          <p:nvPr>
            <p:ph type="body" idx="1"/>
          </p:nvPr>
        </p:nvSpPr>
        <p:spPr>
          <a:xfrm>
            <a:off x="500034" y="4805462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Q=0.420</a:t>
            </a:r>
            <a:endParaRPr lang="en-US" dirty="0"/>
          </a:p>
        </p:txBody>
      </p:sp>
      <p:sp>
        <p:nvSpPr>
          <p:cNvPr id="8" name="텍스트 개체 틀 44"/>
          <p:cNvSpPr>
            <a:spLocks noGrp="1"/>
          </p:cNvSpPr>
          <p:nvPr>
            <p:ph type="body" sz="quarter" idx="3"/>
          </p:nvPr>
        </p:nvSpPr>
        <p:spPr>
          <a:xfrm>
            <a:off x="4643438" y="4805462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Q=0.379</a:t>
            </a:r>
            <a:endParaRPr lang="en-US" dirty="0"/>
          </a:p>
        </p:txBody>
      </p:sp>
      <p:pic>
        <p:nvPicPr>
          <p:cNvPr id="9" name="내용 개체 틀 46" descr="karate_4198.png"/>
          <p:cNvPicPr>
            <a:picLocks noChangeAspect="1"/>
          </p:cNvPicPr>
          <p:nvPr/>
        </p:nvPicPr>
        <p:blipFill>
          <a:blip r:embed="rId3" cstate="print">
            <a:biLevel thresh="50000"/>
          </a:blip>
          <a:srcRect l="11167" r="12027"/>
          <a:stretch>
            <a:fillRect/>
          </a:stretch>
        </p:blipFill>
        <p:spPr bwMode="auto">
          <a:xfrm>
            <a:off x="2483768" y="2564904"/>
            <a:ext cx="4143404" cy="270112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52E85-D507-47F7-9F3C-A8664A7BED1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ransition spd="slow" advTm="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Two Issues with Modularity Q</a:t>
            </a:r>
            <a:endParaRPr lang="en-US" sz="3600" b="1" u="sng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392488"/>
          </a:xfrm>
        </p:spPr>
        <p:txBody>
          <a:bodyPr anchor="ctr"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(1) Difficulty of the problem:</a:t>
            </a:r>
          </a:p>
          <a:p>
            <a:pPr lvl="1"/>
            <a:r>
              <a:rPr lang="en-US" dirty="0" smtClean="0"/>
              <a:t>Finding the best Q partition is a hard combinatorial optimization </a:t>
            </a:r>
            <a:r>
              <a:rPr lang="en-US" altLang="ko-KR" dirty="0" smtClean="0"/>
              <a:t>problem </a:t>
            </a:r>
            <a:r>
              <a:rPr lang="en-US" altLang="ko-KR" dirty="0" smtClean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</a:rPr>
              <a:t>NP-hard)</a:t>
            </a:r>
          </a:p>
          <a:p>
            <a:pPr lvl="1"/>
            <a:r>
              <a:rPr lang="en-US" altLang="ko-KR" dirty="0" smtClean="0"/>
              <a:t>The current best stochastic optimization method is </a:t>
            </a:r>
            <a:r>
              <a:rPr lang="en-US" altLang="ko-KR" dirty="0" smtClean="0">
                <a:solidFill>
                  <a:srgbClr val="C00000"/>
                </a:solidFill>
              </a:rPr>
              <a:t>simulated annealing (SA)</a:t>
            </a:r>
          </a:p>
          <a:p>
            <a:pPr lvl="1"/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(2) Relevance of the objective function:</a:t>
            </a:r>
          </a:p>
          <a:p>
            <a:pPr lvl="1"/>
            <a:r>
              <a:rPr lang="en-US" altLang="ko-KR" dirty="0" smtClean="0"/>
              <a:t>Is a higher-Q solution more useful to extract hidden information from a network?</a:t>
            </a:r>
          </a:p>
          <a:p>
            <a:pPr lvl="1"/>
            <a:r>
              <a:rPr lang="en-US" altLang="ko-KR" dirty="0" smtClean="0"/>
              <a:t>"So far, most works in the literature on graph clustering focused on the development of new algorithms, and </a:t>
            </a:r>
            <a:r>
              <a:rPr lang="en-US" altLang="ko-KR" b="1" dirty="0" smtClean="0">
                <a:solidFill>
                  <a:srgbClr val="C00000"/>
                </a:solidFill>
              </a:rPr>
              <a:t>applications were limited</a:t>
            </a:r>
            <a:r>
              <a:rPr lang="en-US" altLang="ko-KR" dirty="0" smtClean="0"/>
              <a:t> to those few benchmark graphs that one typically uses for testing" from </a:t>
            </a:r>
            <a:r>
              <a:rPr lang="en-US" altLang="ko-KR" i="1" dirty="0" smtClean="0"/>
              <a:t>Community Detection in Graph</a:t>
            </a:r>
            <a:r>
              <a:rPr lang="en-US" altLang="ko-KR" dirty="0" smtClean="0"/>
              <a:t>s (2010), Physics Report</a:t>
            </a:r>
          </a:p>
        </p:txBody>
      </p:sp>
    </p:spTree>
  </p:cSld>
  <p:clrMapOvr>
    <a:masterClrMapping/>
  </p:clrMapOvr>
  <p:transition spd="slow" advTm="1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0" y="2693988"/>
            <a:ext cx="9144000" cy="1470025"/>
          </a:xfrm>
        </p:spPr>
        <p:txBody>
          <a:bodyPr>
            <a:normAutofit/>
          </a:bodyPr>
          <a:lstStyle/>
          <a:p>
            <a:r>
              <a:rPr lang="en-US" altLang="ko-KR" sz="4000" b="1" u="sng" dirty="0" smtClean="0"/>
              <a:t>Three Benchmark Tests of Q-Optimization</a:t>
            </a:r>
            <a:endParaRPr lang="en-US" sz="4000" b="1" u="sng" dirty="0"/>
          </a:p>
        </p:txBody>
      </p:sp>
    </p:spTree>
  </p:cSld>
  <p:clrMapOvr>
    <a:masterClrMapping/>
  </p:clrMapOvr>
  <p:transition spd="slow" advTm="13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u="sng" dirty="0" smtClean="0">
                <a:solidFill>
                  <a:srgbClr val="C00000"/>
                </a:solidFill>
              </a:rPr>
              <a:t>Benchmark Test #1: </a:t>
            </a:r>
            <a:r>
              <a:rPr lang="en-US" sz="4000" b="1" u="sng" dirty="0" smtClean="0"/>
              <a:t>LFR graphs</a:t>
            </a:r>
            <a:endParaRPr lang="en-US" sz="4000" b="1" u="sng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 smtClean="0"/>
              <a:t>Networks are generated from known/assigned community structure.</a:t>
            </a:r>
          </a:p>
          <a:p>
            <a:endParaRPr lang="en-US" dirty="0" smtClean="0"/>
          </a:p>
          <a:p>
            <a:r>
              <a:rPr lang="en-US" dirty="0" smtClean="0"/>
              <a:t>More (less) edges are assigned between nodes within (between) a community.</a:t>
            </a:r>
          </a:p>
          <a:p>
            <a:endParaRPr lang="en-US" dirty="0"/>
          </a:p>
          <a:p>
            <a:r>
              <a:rPr lang="en-US" dirty="0" smtClean="0"/>
              <a:t>We generate edges with a fixed mixing probability:</a:t>
            </a:r>
          </a:p>
          <a:p>
            <a:pPr lvl="1"/>
            <a:r>
              <a:rPr lang="en-US" dirty="0" smtClean="0"/>
              <a:t>Mixing probability 0.1 </a:t>
            </a:r>
          </a:p>
          <a:p>
            <a:pPr lvl="2"/>
            <a:r>
              <a:rPr lang="en-US" dirty="0" smtClean="0"/>
              <a:t>10% of inter-community edges</a:t>
            </a:r>
          </a:p>
          <a:p>
            <a:pPr lvl="2"/>
            <a:r>
              <a:rPr lang="en-US" dirty="0" smtClean="0"/>
              <a:t>90% of intra-community edges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17D-9221-45C6-ACE3-7331713FA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13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Mixing probability = 0.1</a:t>
            </a:r>
            <a:endParaRPr lang="en-US" sz="4000" b="1" u="sng" dirty="0"/>
          </a:p>
        </p:txBody>
      </p:sp>
      <p:pic>
        <p:nvPicPr>
          <p:cNvPr id="4" name="내용 개체 틀 3" descr="network_0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52827" y="1412776"/>
            <a:ext cx="8238346" cy="4949964"/>
          </a:xfr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17D-9221-45C6-ACE3-7331713FA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7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15789</TotalTime>
  <Words>766</Words>
  <Application>Microsoft Office PowerPoint</Application>
  <PresentationFormat>화면 슬라이드 쇼(4:3)</PresentationFormat>
  <Paragraphs>145</Paragraphs>
  <Slides>14</Slides>
  <Notes>9</Notes>
  <HiddenSlides>0</HiddenSlides>
  <MMClips>0</MMClips>
  <ScaleCrop>false</ScaleCrop>
  <HeadingPairs>
    <vt:vector size="6" baseType="variant">
      <vt:variant>
        <vt:lpstr>테마</vt:lpstr>
      </vt:variant>
      <vt:variant>
        <vt:i4>3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Blank Presentation</vt:lpstr>
      <vt:lpstr>1_Blank Presentation</vt:lpstr>
      <vt:lpstr>2_Office 테마</vt:lpstr>
      <vt:lpstr>Equation</vt:lpstr>
      <vt:lpstr>Community Detection by Modularity Optimization Jooyoung Lee http://lee.kias.re.kr Center for in-silico Protein Science Korea Institute for Advanced Study   Survey Science Group Workshop High1 Resort, Korea Feb 15, 2013   </vt:lpstr>
      <vt:lpstr>슬라이드 2</vt:lpstr>
      <vt:lpstr>Communities (modules) in networks</vt:lpstr>
      <vt:lpstr>“Community/Module Detection”  by Modularity Optimization</vt:lpstr>
      <vt:lpstr>Which one is better?</vt:lpstr>
      <vt:lpstr>Two Issues with Modularity Q</vt:lpstr>
      <vt:lpstr>Three Benchmark Tests of Q-Optimization</vt:lpstr>
      <vt:lpstr>Benchmark Test #1: LFR graphs</vt:lpstr>
      <vt:lpstr>Mixing probability = 0.1</vt:lpstr>
      <vt:lpstr>Mixing probability = 0.6</vt:lpstr>
      <vt:lpstr>Test on LFR graphs  50 simulations of CSA and SA (PRE 85, 056702 (2012)</vt:lpstr>
      <vt:lpstr>슬라이드 12</vt:lpstr>
      <vt:lpstr>Conclusions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 Prediction and  its Applications to Biological Systems Jooyoung Lee http://lee.kias.re.kr Center for In Silico Protein Science Korea Institute for Advanced Study  2009 8th  OSONG INTERNATIONAL BIO-SYMPOSIUM Korea Institute for Advanced Study, Seoul, Korea  Sept.18-19, 2009</dc:title>
  <dc:creator>Windows User</dc:creator>
  <cp:lastModifiedBy>jlee</cp:lastModifiedBy>
  <cp:revision>162</cp:revision>
  <dcterms:created xsi:type="dcterms:W3CDTF">2009-10-27T14:07:41Z</dcterms:created>
  <dcterms:modified xsi:type="dcterms:W3CDTF">2013-02-18T07:11:49Z</dcterms:modified>
</cp:coreProperties>
</file>