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7E511-418D-4047-BB30-F1BE46893050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D39AF-3C5C-4CD9-9775-9B2282F376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D39AF-3C5C-4CD9-9775-9B2282F3761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C9BE0-B5BD-4CB8-B718-F127F33458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3/38/DECam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1340769"/>
            <a:ext cx="7918648" cy="2259682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j-ea"/>
              </a:rPr>
              <a:t>Dark Energy Probes </a:t>
            </a:r>
            <a:br>
              <a:rPr lang="en-US" altLang="ko-KR" b="1" dirty="0" smtClean="0">
                <a:latin typeface="+mj-ea"/>
              </a:rPr>
            </a:br>
            <a:r>
              <a:rPr lang="en-US" altLang="ko-KR" b="1" dirty="0" smtClean="0">
                <a:latin typeface="+mj-ea"/>
              </a:rPr>
              <a:t>with DES</a:t>
            </a:r>
            <a:br>
              <a:rPr lang="en-US" altLang="ko-KR" b="1" dirty="0" smtClean="0">
                <a:latin typeface="+mj-ea"/>
              </a:rPr>
            </a:br>
            <a:r>
              <a:rPr lang="en-US" altLang="ko-KR" b="1" dirty="0" smtClean="0">
                <a:latin typeface="+mj-ea"/>
              </a:rPr>
              <a:t>(focus on cosmology)</a:t>
            </a:r>
            <a:endParaRPr lang="ko-KR" altLang="en-US" b="1" dirty="0">
              <a:latin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b="1" dirty="0" err="1" smtClean="0"/>
              <a:t>Seokcheon</a:t>
            </a:r>
            <a:r>
              <a:rPr lang="en-US" altLang="ko-KR" b="1" dirty="0" smtClean="0"/>
              <a:t> Lee (KIAS)</a:t>
            </a:r>
          </a:p>
          <a:p>
            <a:r>
              <a:rPr lang="en-US" altLang="ko-KR" b="1" dirty="0" smtClean="0"/>
              <a:t>Feb.15.2013</a:t>
            </a:r>
          </a:p>
          <a:p>
            <a:r>
              <a:rPr lang="en-US" altLang="ko-KR" sz="2400" dirty="0" smtClean="0"/>
              <a:t>Section : Survey Science III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BAO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/>
                <a:cs typeface="Arial"/>
              </a:rPr>
              <a:t>Standard ruler : measure both H and D_A  </a:t>
            </a:r>
          </a:p>
          <a:p>
            <a:pPr>
              <a:buNone/>
            </a:pPr>
            <a:r>
              <a:rPr lang="en-US" altLang="ko-KR" sz="2800" dirty="0" smtClean="0">
                <a:latin typeface="Arial"/>
                <a:cs typeface="Arial"/>
              </a:rPr>
              <a:t>    300 million galaxies, </a:t>
            </a:r>
            <a:r>
              <a:rPr lang="el-GR" altLang="ko-KR" sz="2800" dirty="0" smtClean="0">
                <a:latin typeface="Arial"/>
                <a:cs typeface="Arial"/>
              </a:rPr>
              <a:t>Δ</a:t>
            </a:r>
            <a:r>
              <a:rPr lang="en-US" altLang="ko-KR" sz="2800" dirty="0" smtClean="0">
                <a:latin typeface="Arial"/>
                <a:cs typeface="Arial"/>
              </a:rPr>
              <a:t>z ~ 0.08 , z ~1.4 (20 times bigger than SDSS photometric LRGs)       </a:t>
            </a:r>
          </a:p>
          <a:p>
            <a:endParaRPr lang="ko-KR" altLang="en-US" dirty="0"/>
          </a:p>
        </p:txBody>
      </p:sp>
      <p:pic>
        <p:nvPicPr>
          <p:cNvPr id="1026" name="Picture 2" descr="http://wfirst.gsfc.nasa.gov/science/de/de_b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902" y="3356992"/>
            <a:ext cx="4152098" cy="350100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97152"/>
            <a:ext cx="381642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EC7D-65A0-411F-997E-D77E297BD4A9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56992"/>
            <a:ext cx="5148064" cy="6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 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45651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10 BT" pitchFamily="2" charset="0"/>
              </a:rPr>
              <a:t>DE effects on Growth factor and Volume (SL &amp; Ng 10)</a:t>
            </a:r>
            <a:endParaRPr lang="en-US" sz="1200" dirty="0" smtClean="0">
              <a:latin typeface="Courier10 BT" pitchFamily="2" charset="0"/>
            </a:endParaRPr>
          </a:p>
          <a:p>
            <a:endParaRPr lang="en-US" sz="1200" dirty="0" smtClean="0">
              <a:latin typeface="Courier10 BT" pitchFamily="2" charset="0"/>
            </a:endParaRPr>
          </a:p>
          <a:p>
            <a:endParaRPr lang="en-US" sz="1200" dirty="0" smtClean="0">
              <a:latin typeface="Courier10 BT" pitchFamily="2" charset="0"/>
            </a:endParaRPr>
          </a:p>
          <a:p>
            <a:endParaRPr lang="en-US" sz="1200" dirty="0" smtClean="0">
              <a:latin typeface="Courier10 BT" pitchFamily="2" charset="0"/>
            </a:endParaRPr>
          </a:p>
          <a:p>
            <a:endParaRPr lang="en-US" sz="1200" dirty="0" smtClean="0">
              <a:latin typeface="Courier10 BT" pitchFamily="2" charset="0"/>
            </a:endParaRP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ourier10 BT" pitchFamily="2" charset="0"/>
            </a:endParaRP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ourier10 BT" pitchFamily="2" charset="0"/>
            </a:endParaRPr>
          </a:p>
          <a:p>
            <a:r>
              <a:rPr lang="en-US" dirty="0" smtClean="0">
                <a:latin typeface="Courier10 BT" pitchFamily="2" charset="0"/>
              </a:rPr>
              <a:t> </a:t>
            </a:r>
            <a:r>
              <a:rPr lang="en-US" dirty="0" err="1" smtClean="0">
                <a:latin typeface="Courier10 BT" pitchFamily="2" charset="0"/>
              </a:rPr>
              <a:t>comoving</a:t>
            </a:r>
            <a:r>
              <a:rPr lang="en-US" dirty="0" smtClean="0">
                <a:latin typeface="Courier10 BT" pitchFamily="2" charset="0"/>
              </a:rPr>
              <a:t> number density of </a:t>
            </a:r>
            <a:r>
              <a:rPr lang="en-US" dirty="0" err="1" smtClean="0">
                <a:latin typeface="Courier10 BT" pitchFamily="2" charset="0"/>
              </a:rPr>
              <a:t>virialized</a:t>
            </a:r>
            <a:r>
              <a:rPr lang="en-US" dirty="0" smtClean="0">
                <a:latin typeface="Courier10 BT" pitchFamily="2" charset="0"/>
              </a:rPr>
              <a:t> objects</a:t>
            </a:r>
          </a:p>
          <a:p>
            <a:endParaRPr lang="en-US" dirty="0" smtClean="0">
              <a:latin typeface="Courier10 BT" pitchFamily="2" charset="0"/>
            </a:endParaRPr>
          </a:p>
          <a:p>
            <a:endParaRPr lang="en-US" dirty="0" smtClean="0">
              <a:latin typeface="Courier10 BT" pitchFamily="2" charset="0"/>
            </a:endParaRPr>
          </a:p>
          <a:p>
            <a:endParaRPr lang="en-US" dirty="0" smtClean="0">
              <a:latin typeface="Courier10 BT" pitchFamily="2" charset="0"/>
            </a:endParaRPr>
          </a:p>
          <a:p>
            <a:endParaRPr lang="en-US" dirty="0" smtClean="0">
              <a:latin typeface="Courier10 BT" pitchFamily="2" charset="0"/>
            </a:endParaRPr>
          </a:p>
          <a:p>
            <a:endParaRPr lang="en-US" dirty="0">
              <a:latin typeface="Courier10 BT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BA6-71B0-4BCB-B553-0964CD723791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2896542" cy="49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4536504" cy="99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88840"/>
            <a:ext cx="646301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653136"/>
            <a:ext cx="3753290" cy="64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373216"/>
            <a:ext cx="3672408" cy="6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373216"/>
            <a:ext cx="42086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 II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45651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10 BT" pitchFamily="2" charset="0"/>
              </a:rPr>
              <a:t>Results (data from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10 BT" pitchFamily="2" charset="0"/>
              </a:rPr>
              <a:t>Calberg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10 BT" pitchFamily="2" charset="0"/>
              </a:rPr>
              <a:t> et al 96)</a:t>
            </a:r>
            <a:endParaRPr lang="en-US" sz="1200" dirty="0" smtClean="0">
              <a:latin typeface="Courier10 BT" pitchFamily="2" charset="0"/>
            </a:endParaRPr>
          </a:p>
          <a:p>
            <a:endParaRPr lang="en-US" sz="1200" dirty="0" smtClean="0">
              <a:latin typeface="Courier10 BT" pitchFamily="2" charset="0"/>
            </a:endParaRPr>
          </a:p>
          <a:p>
            <a:endParaRPr lang="en-US" sz="1200" dirty="0" smtClean="0">
              <a:latin typeface="Courier10 BT" pitchFamily="2" charset="0"/>
            </a:endParaRPr>
          </a:p>
          <a:p>
            <a:endParaRPr lang="en-US" sz="1200" dirty="0" smtClean="0">
              <a:latin typeface="Courier10 BT" pitchFamily="2" charset="0"/>
            </a:endParaRPr>
          </a:p>
          <a:p>
            <a:endParaRPr lang="en-US" sz="1200" dirty="0" smtClean="0">
              <a:latin typeface="Courier10 BT" pitchFamily="2" charset="0"/>
            </a:endParaRP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ourier10 BT" pitchFamily="2" charset="0"/>
            </a:endParaRP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ourier10 BT" pitchFamily="2" charset="0"/>
            </a:endParaRP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ourier10 BT" pitchFamily="2" charset="0"/>
            </a:endParaRP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ourier10 BT" pitchFamily="2" charset="0"/>
            </a:endParaRPr>
          </a:p>
          <a:p>
            <a:pPr>
              <a:buNone/>
            </a:pPr>
            <a:endParaRPr lang="en-US" dirty="0" smtClean="0">
              <a:latin typeface="Courier10 BT" pitchFamily="2" charset="0"/>
            </a:endParaRPr>
          </a:p>
          <a:p>
            <a:endParaRPr lang="en-US" dirty="0" smtClean="0">
              <a:latin typeface="Courier10 BT" pitchFamily="2" charset="0"/>
            </a:endParaRPr>
          </a:p>
          <a:p>
            <a:endParaRPr lang="en-US" dirty="0" smtClean="0">
              <a:latin typeface="Courier10 BT" pitchFamily="2" charset="0"/>
            </a:endParaRPr>
          </a:p>
          <a:p>
            <a:endParaRPr lang="en-US" dirty="0" smtClean="0">
              <a:latin typeface="Courier10 BT" pitchFamily="2" charset="0"/>
            </a:endParaRPr>
          </a:p>
          <a:p>
            <a:endParaRPr lang="en-US" dirty="0" smtClean="0">
              <a:latin typeface="Courier10 BT" pitchFamily="2" charset="0"/>
            </a:endParaRPr>
          </a:p>
          <a:p>
            <a:endParaRPr lang="en-US" dirty="0">
              <a:latin typeface="Courier10 BT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08BA6-71B0-4BCB-B553-0964CD723791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5128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7056371" cy="282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04864"/>
            <a:ext cx="7802971" cy="325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060848"/>
            <a:ext cx="8082304" cy="3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 III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DES M &gt; 5*10^13 M_s</a:t>
            </a:r>
          </a:p>
          <a:p>
            <a:r>
              <a:rPr lang="en-US" altLang="ko-KR" dirty="0" smtClean="0"/>
              <a:t>z = 1.5</a:t>
            </a:r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WL 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Due to total matter distribution (not only luminous one which needs bias factor)</a:t>
            </a:r>
            <a:endParaRPr lang="ko-KR" altLang="en-US" dirty="0"/>
          </a:p>
        </p:txBody>
      </p:sp>
      <p:pic>
        <p:nvPicPr>
          <p:cNvPr id="3074" name="Picture 2" descr="File:Gravitational-lensing-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0275" cy="16288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08920"/>
            <a:ext cx="4519104" cy="402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0"/>
            <a:ext cx="1440160" cy="162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708920"/>
            <a:ext cx="341078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356992"/>
            <a:ext cx="3393579" cy="62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077072"/>
            <a:ext cx="2522786" cy="86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5013176"/>
            <a:ext cx="3690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EC7D-65A0-411F-997E-D77E297BD4A9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WL II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We can investigate cosmology by using power spectra of convergence and shear field</a:t>
            </a:r>
            <a:endParaRPr lang="ko-KR" alt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6486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EC7D-65A0-411F-997E-D77E297BD4A9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WL III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Distortion of images of galaxies referred to cosmic shear is too small to be measured for an individual galaxy</a:t>
            </a:r>
          </a:p>
          <a:p>
            <a:r>
              <a:rPr lang="en-US" altLang="ko-KR" dirty="0" smtClean="0"/>
              <a:t>Shear power spectrum as a function of photometric </a:t>
            </a:r>
            <a:r>
              <a:rPr lang="en-US" altLang="ko-KR" dirty="0" err="1" smtClean="0"/>
              <a:t>redshift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Forecast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1026" name="Picture 2" descr="File:Parameter constraint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4097104" cy="372390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3816424" cy="287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The Dark Energy Survey (DES) </a:t>
            </a:r>
          </a:p>
          <a:p>
            <a:r>
              <a:rPr lang="en-US" altLang="ko-KR" dirty="0" err="1" smtClean="0"/>
              <a:t>DECam</a:t>
            </a:r>
            <a:endParaRPr lang="en-US" altLang="ko-KR" dirty="0" smtClean="0"/>
          </a:p>
          <a:p>
            <a:r>
              <a:rPr lang="en-US" altLang="ko-KR" dirty="0" smtClean="0"/>
              <a:t>Survey</a:t>
            </a:r>
          </a:p>
          <a:p>
            <a:r>
              <a:rPr lang="en-US" altLang="ko-KR" dirty="0" smtClean="0"/>
              <a:t>Supernovae</a:t>
            </a:r>
          </a:p>
          <a:p>
            <a:r>
              <a:rPr lang="en-US" altLang="ko-KR" dirty="0" smtClean="0"/>
              <a:t>Baryon Acoustic Oscillations (</a:t>
            </a:r>
            <a:r>
              <a:rPr lang="en-US" altLang="ko-KR" sz="2400" dirty="0" smtClean="0"/>
              <a:t>refer </a:t>
            </a:r>
            <a:r>
              <a:rPr lang="ko-KR" altLang="en-US" sz="2400" dirty="0" smtClean="0"/>
              <a:t>최윤영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Cluster Numbers</a:t>
            </a:r>
          </a:p>
          <a:p>
            <a:r>
              <a:rPr lang="en-US" altLang="ko-KR" dirty="0" smtClean="0"/>
              <a:t>Weak </a:t>
            </a:r>
            <a:r>
              <a:rPr lang="en-US" altLang="ko-KR" dirty="0" err="1" smtClean="0"/>
              <a:t>Lensing</a:t>
            </a:r>
            <a:r>
              <a:rPr lang="en-US" altLang="ko-KR" dirty="0" smtClean="0"/>
              <a:t> (</a:t>
            </a:r>
            <a:r>
              <a:rPr lang="en-US" altLang="ko-KR" sz="2400" dirty="0" smtClean="0"/>
              <a:t>refer </a:t>
            </a:r>
            <a:r>
              <a:rPr lang="ko-KR" altLang="en-US" sz="2400" dirty="0" smtClean="0"/>
              <a:t>탁윤찬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박명구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Forecast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</a:t>
            </a:r>
            <a:r>
              <a:rPr lang="en-US" altLang="ko-KR" b="1" dirty="0" smtClean="0"/>
              <a:t>D</a:t>
            </a:r>
            <a:r>
              <a:rPr lang="en-US" altLang="ko-KR" dirty="0" smtClean="0"/>
              <a:t>ark </a:t>
            </a:r>
            <a:r>
              <a:rPr lang="en-US" altLang="ko-KR" b="1" dirty="0" smtClean="0"/>
              <a:t>E</a:t>
            </a:r>
            <a:r>
              <a:rPr lang="en-US" altLang="ko-KR" dirty="0" smtClean="0"/>
              <a:t>nergy </a:t>
            </a:r>
            <a:r>
              <a:rPr lang="en-US" altLang="ko-KR" b="1" dirty="0" smtClean="0"/>
              <a:t>S</a:t>
            </a:r>
            <a:r>
              <a:rPr lang="en-US" altLang="ko-KR" dirty="0" smtClean="0"/>
              <a:t>urvey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Aims</a:t>
            </a:r>
            <a:r>
              <a:rPr lang="en-US" altLang="ko-KR" dirty="0" smtClean="0"/>
              <a:t> : probe both </a:t>
            </a:r>
            <a:r>
              <a:rPr lang="en-US" altLang="ko-KR" b="1" dirty="0" smtClean="0"/>
              <a:t>background evolution </a:t>
            </a:r>
            <a:r>
              <a:rPr lang="en-US" altLang="ko-KR" dirty="0" smtClean="0"/>
              <a:t>and the </a:t>
            </a:r>
            <a:r>
              <a:rPr lang="en-US" altLang="ko-KR" b="1" dirty="0" smtClean="0"/>
              <a:t>growth</a:t>
            </a:r>
            <a:r>
              <a:rPr lang="en-US" altLang="ko-KR" dirty="0" smtClean="0"/>
              <a:t> of LSS (reason p.5) </a:t>
            </a:r>
          </a:p>
          <a:p>
            <a:r>
              <a:rPr lang="en-US" altLang="ko-KR" b="1" dirty="0" smtClean="0"/>
              <a:t>Collaboration</a:t>
            </a:r>
            <a:r>
              <a:rPr lang="en-US" altLang="ko-KR" dirty="0" smtClean="0"/>
              <a:t> : Brazil, Germany, Spain, UK, and US (led by Josh </a:t>
            </a:r>
            <a:r>
              <a:rPr lang="en-US" altLang="ko-KR" dirty="0" err="1" smtClean="0"/>
              <a:t>Frieman</a:t>
            </a:r>
            <a:r>
              <a:rPr lang="en-US" altLang="ko-KR" dirty="0" smtClean="0"/>
              <a:t>)</a:t>
            </a:r>
          </a:p>
          <a:p>
            <a:r>
              <a:rPr lang="en-US" altLang="ko-KR" b="1" dirty="0" smtClean="0"/>
              <a:t>4m</a:t>
            </a:r>
            <a:r>
              <a:rPr lang="en-US" altLang="ko-KR" dirty="0" smtClean="0"/>
              <a:t> Victor M. Blanco Telescope @ Cerro </a:t>
            </a:r>
            <a:r>
              <a:rPr lang="en-US" altLang="ko-KR" dirty="0" err="1" smtClean="0"/>
              <a:t>Tololo</a:t>
            </a:r>
            <a:r>
              <a:rPr lang="en-US" altLang="ko-KR" dirty="0" smtClean="0"/>
              <a:t> Inter-American Observatory (CTIO) in Chile (new camera </a:t>
            </a:r>
            <a:r>
              <a:rPr lang="en-US" altLang="ko-KR" dirty="0" err="1" smtClean="0"/>
              <a:t>DECam</a:t>
            </a:r>
            <a:r>
              <a:rPr lang="en-US" altLang="ko-KR" dirty="0" smtClean="0"/>
              <a:t>)</a:t>
            </a:r>
          </a:p>
          <a:p>
            <a:r>
              <a:rPr lang="en-US" altLang="ko-KR" b="1" dirty="0" smtClean="0"/>
              <a:t>5000 </a:t>
            </a:r>
            <a:r>
              <a:rPr lang="en-US" altLang="ko-KR" b="1" dirty="0" err="1" smtClean="0"/>
              <a:t>sqr</a:t>
            </a:r>
            <a:r>
              <a:rPr lang="en-US" altLang="ko-KR" b="1" dirty="0" smtClean="0"/>
              <a:t> deg </a:t>
            </a:r>
            <a:r>
              <a:rPr lang="en-US" altLang="ko-KR" dirty="0" smtClean="0"/>
              <a:t>of southern sky </a:t>
            </a:r>
          </a:p>
          <a:p>
            <a:r>
              <a:rPr lang="en-US" altLang="ko-KR" dirty="0" smtClean="0"/>
              <a:t>From Dec. 20</a:t>
            </a:r>
            <a:r>
              <a:rPr lang="en-US" altLang="ko-KR" b="1" dirty="0" smtClean="0"/>
              <a:t>12</a:t>
            </a:r>
            <a:r>
              <a:rPr lang="en-US" altLang="ko-KR" dirty="0" smtClean="0"/>
              <a:t> to Dec. 20</a:t>
            </a:r>
            <a:r>
              <a:rPr lang="en-US" altLang="ko-KR" b="1" dirty="0" smtClean="0"/>
              <a:t>17</a:t>
            </a:r>
            <a:endParaRPr lang="ko-KR" altLang="en-US" b="1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 descr="Blue tissue paper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Dark E</a:t>
            </a:r>
            <a:r>
              <a:rPr lang="en-GB" dirty="0" smtClean="0"/>
              <a:t>nergy Investigation</a:t>
            </a:r>
            <a:endParaRPr lang="en-GB" dirty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31840" y="1268760"/>
            <a:ext cx="2528554" cy="340735"/>
          </a:xfrm>
          <a:prstGeom prst="rect">
            <a:avLst/>
          </a:prstGeom>
          <a:solidFill>
            <a:srgbClr val="FFFF00"/>
          </a:solidFill>
          <a:ln w="22225">
            <a:solidFill>
              <a:schemeClr val="accent2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sz="1600" i="1" dirty="0">
                <a:solidFill>
                  <a:schemeClr val="accent2"/>
                </a:solidFill>
              </a:rPr>
              <a:t>Observational </a:t>
            </a:r>
            <a:r>
              <a:rPr lang="en-GB" sz="1600" i="1" dirty="0" smtClean="0">
                <a:solidFill>
                  <a:schemeClr val="accent2"/>
                </a:solidFill>
              </a:rPr>
              <a:t>Quantities</a:t>
            </a:r>
            <a:endParaRPr lang="en-GB" sz="1600" i="1" dirty="0">
              <a:solidFill>
                <a:schemeClr val="accent2"/>
              </a:solidFill>
            </a:endParaRP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79388" y="1196975"/>
            <a:ext cx="2952751" cy="327025"/>
            <a:chOff x="113" y="754"/>
            <a:chExt cx="1860" cy="206"/>
          </a:xfrm>
        </p:grpSpPr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113" y="754"/>
              <a:ext cx="1251" cy="206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accent2"/>
              </a:solidFill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dirty="0">
                  <a:solidFill>
                    <a:schemeClr val="accent2"/>
                  </a:solidFill>
                </a:rPr>
                <a:t>Growth of structures</a:t>
              </a:r>
            </a:p>
          </p:txBody>
        </p:sp>
        <p:cxnSp>
          <p:nvCxnSpPr>
            <p:cNvPr id="47134" name="AutoShape 30"/>
            <p:cNvCxnSpPr>
              <a:cxnSpLocks noChangeShapeType="1"/>
              <a:stCxn id="47108" idx="1"/>
              <a:endCxn id="47112" idx="3"/>
            </p:cNvCxnSpPr>
            <p:nvPr/>
          </p:nvCxnSpPr>
          <p:spPr bwMode="auto">
            <a:xfrm rot="10800000">
              <a:off x="1364" y="857"/>
              <a:ext cx="609" cy="50"/>
            </a:xfrm>
            <a:prstGeom prst="curvedConnector3">
              <a:avLst>
                <a:gd name="adj1" fmla="val 50000"/>
              </a:avLst>
            </a:prstGeom>
            <a:noFill/>
            <a:ln w="22225">
              <a:solidFill>
                <a:schemeClr val="accent2"/>
              </a:solidFill>
              <a:round/>
              <a:headEnd/>
              <a:tailEnd type="none" w="lg" len="lg"/>
            </a:ln>
            <a:effectLst/>
          </p:spPr>
        </p:cxnSp>
      </p:grp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539552" y="1268760"/>
            <a:ext cx="906463" cy="936625"/>
            <a:chOff x="192" y="960"/>
            <a:chExt cx="571" cy="590"/>
          </a:xfrm>
        </p:grpSpPr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" y="1344"/>
              <a:ext cx="571" cy="206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>
                  <a:solidFill>
                    <a:schemeClr val="accent2"/>
                  </a:solidFill>
                </a:rPr>
                <a:t>Clusters</a:t>
              </a:r>
            </a:p>
          </p:txBody>
        </p:sp>
        <p:cxnSp>
          <p:nvCxnSpPr>
            <p:cNvPr id="47135" name="AutoShape 31"/>
            <p:cNvCxnSpPr>
              <a:cxnSpLocks noChangeShapeType="1"/>
              <a:stCxn id="47112" idx="2"/>
              <a:endCxn id="47126" idx="0"/>
            </p:cNvCxnSpPr>
            <p:nvPr/>
          </p:nvCxnSpPr>
          <p:spPr bwMode="auto">
            <a:xfrm rot="5400000">
              <a:off x="416" y="1021"/>
              <a:ext cx="384" cy="261"/>
            </a:xfrm>
            <a:prstGeom prst="curvedConnector3">
              <a:avLst>
                <a:gd name="adj1" fmla="val 50000"/>
              </a:avLst>
            </a:prstGeom>
            <a:noFill/>
            <a:ln w="22225">
              <a:solidFill>
                <a:schemeClr val="accent2"/>
              </a:solidFill>
              <a:round/>
              <a:headEnd/>
              <a:tailEnd type="none" w="lg" len="lg"/>
            </a:ln>
            <a:effectLst/>
          </p:spPr>
        </p:cxnSp>
      </p:grp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1187624" y="1340768"/>
            <a:ext cx="2341563" cy="936625"/>
            <a:chOff x="738" y="960"/>
            <a:chExt cx="1475" cy="590"/>
          </a:xfrm>
        </p:grpSpPr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1372" y="1344"/>
              <a:ext cx="841" cy="206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>
                  <a:solidFill>
                    <a:schemeClr val="accent2"/>
                  </a:solidFill>
                </a:rPr>
                <a:t>Weak lensing</a:t>
              </a:r>
            </a:p>
          </p:txBody>
        </p:sp>
        <p:cxnSp>
          <p:nvCxnSpPr>
            <p:cNvPr id="47136" name="AutoShape 32"/>
            <p:cNvCxnSpPr>
              <a:cxnSpLocks noChangeShapeType="1"/>
              <a:stCxn id="47112" idx="2"/>
              <a:endCxn id="47122" idx="0"/>
            </p:cNvCxnSpPr>
            <p:nvPr/>
          </p:nvCxnSpPr>
          <p:spPr bwMode="auto">
            <a:xfrm rot="16200000" flipH="1">
              <a:off x="1073" y="625"/>
              <a:ext cx="384" cy="1054"/>
            </a:xfrm>
            <a:prstGeom prst="curvedConnector3">
              <a:avLst>
                <a:gd name="adj1" fmla="val 50000"/>
              </a:avLst>
            </a:prstGeom>
            <a:noFill/>
            <a:ln w="22225">
              <a:solidFill>
                <a:schemeClr val="accent2"/>
              </a:solidFill>
              <a:round/>
              <a:headEnd/>
              <a:tailEnd type="none" w="lg" len="lg"/>
            </a:ln>
            <a:effectLst/>
          </p:spPr>
        </p:cxnSp>
      </p:grp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5660504" y="1269207"/>
            <a:ext cx="2376488" cy="327025"/>
            <a:chOff x="3544" y="789"/>
            <a:chExt cx="1497" cy="206"/>
          </a:xfrm>
        </p:grpSpPr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4083" y="789"/>
              <a:ext cx="958" cy="206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accent2"/>
              </a:solidFill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dirty="0">
                  <a:solidFill>
                    <a:schemeClr val="accent2"/>
                  </a:solidFill>
                </a:rPr>
                <a:t>Standard rulers</a:t>
              </a:r>
            </a:p>
          </p:txBody>
        </p:sp>
        <p:cxnSp>
          <p:nvCxnSpPr>
            <p:cNvPr id="47137" name="AutoShape 33"/>
            <p:cNvCxnSpPr>
              <a:cxnSpLocks noChangeShapeType="1"/>
              <a:stCxn id="47108" idx="3"/>
              <a:endCxn id="47113" idx="1"/>
            </p:cNvCxnSpPr>
            <p:nvPr/>
          </p:nvCxnSpPr>
          <p:spPr bwMode="auto">
            <a:xfrm flipV="1">
              <a:off x="3544" y="892"/>
              <a:ext cx="539" cy="4"/>
            </a:xfrm>
            <a:prstGeom prst="curvedConnector3">
              <a:avLst>
                <a:gd name="adj1" fmla="val 50000"/>
              </a:avLst>
            </a:prstGeom>
            <a:noFill/>
            <a:ln w="22225">
              <a:solidFill>
                <a:schemeClr val="accent2"/>
              </a:solidFill>
              <a:round/>
              <a:headEnd/>
              <a:tailEnd type="none" w="lg" len="lg"/>
            </a:ln>
            <a:effectLst/>
          </p:spPr>
        </p:cxnSp>
      </p:grpSp>
      <p:grpSp>
        <p:nvGrpSpPr>
          <p:cNvPr id="6" name="Group 109"/>
          <p:cNvGrpSpPr>
            <a:grpSpLocks/>
          </p:cNvGrpSpPr>
          <p:nvPr/>
        </p:nvGrpSpPr>
        <p:grpSpPr bwMode="auto">
          <a:xfrm>
            <a:off x="5076056" y="1595784"/>
            <a:ext cx="2200274" cy="677862"/>
            <a:chOff x="3231" y="1121"/>
            <a:chExt cx="1386" cy="427"/>
          </a:xfrm>
        </p:grpSpPr>
        <p:sp>
          <p:nvSpPr>
            <p:cNvPr id="47130" name="Text Box 26"/>
            <p:cNvSpPr txBox="1">
              <a:spLocks noChangeArrowheads="1"/>
            </p:cNvSpPr>
            <p:nvPr/>
          </p:nvSpPr>
          <p:spPr bwMode="auto">
            <a:xfrm>
              <a:off x="3231" y="1342"/>
              <a:ext cx="1235" cy="206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>
                  <a:solidFill>
                    <a:schemeClr val="accent2"/>
                  </a:solidFill>
                </a:rPr>
                <a:t>Acoustic oscillations</a:t>
              </a:r>
            </a:p>
          </p:txBody>
        </p:sp>
        <p:cxnSp>
          <p:nvCxnSpPr>
            <p:cNvPr id="47138" name="AutoShape 34"/>
            <p:cNvCxnSpPr>
              <a:cxnSpLocks noChangeShapeType="1"/>
              <a:stCxn id="47113" idx="2"/>
              <a:endCxn id="47130" idx="0"/>
            </p:cNvCxnSpPr>
            <p:nvPr/>
          </p:nvCxnSpPr>
          <p:spPr bwMode="auto">
            <a:xfrm rot="5400000">
              <a:off x="4122" y="847"/>
              <a:ext cx="221" cy="769"/>
            </a:xfrm>
            <a:prstGeom prst="curvedConnector3">
              <a:avLst>
                <a:gd name="adj1" fmla="val 50000"/>
              </a:avLst>
            </a:prstGeom>
            <a:noFill/>
            <a:ln w="22225">
              <a:solidFill>
                <a:schemeClr val="accent2"/>
              </a:solidFill>
              <a:round/>
              <a:headEnd/>
              <a:tailEnd type="none" w="lg" len="lg"/>
            </a:ln>
            <a:effectLst/>
          </p:spPr>
        </p:cxnSp>
      </p:grpSp>
      <p:grpSp>
        <p:nvGrpSpPr>
          <p:cNvPr id="7" name="Group 110"/>
          <p:cNvGrpSpPr>
            <a:grpSpLocks/>
          </p:cNvGrpSpPr>
          <p:nvPr/>
        </p:nvGrpSpPr>
        <p:grpSpPr bwMode="auto">
          <a:xfrm>
            <a:off x="7277007" y="1595787"/>
            <a:ext cx="1044576" cy="722313"/>
            <a:chOff x="4631" y="1121"/>
            <a:chExt cx="658" cy="455"/>
          </a:xfrm>
        </p:grpSpPr>
        <p:sp>
          <p:nvSpPr>
            <p:cNvPr id="47131" name="Text Box 27"/>
            <p:cNvSpPr txBox="1">
              <a:spLocks noChangeArrowheads="1"/>
            </p:cNvSpPr>
            <p:nvPr/>
          </p:nvSpPr>
          <p:spPr bwMode="auto">
            <a:xfrm>
              <a:off x="4728" y="1342"/>
              <a:ext cx="561" cy="234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dirty="0" err="1" smtClean="0">
                  <a:solidFill>
                    <a:schemeClr val="accent2"/>
                  </a:solidFill>
                </a:rPr>
                <a:t>SNe</a:t>
              </a:r>
              <a:r>
                <a:rPr lang="en-GB" dirty="0" smtClean="0">
                  <a:solidFill>
                    <a:schemeClr val="accent2"/>
                  </a:solidFill>
                </a:rPr>
                <a:t> </a:t>
              </a:r>
              <a:r>
                <a:rPr lang="en-GB" dirty="0" err="1">
                  <a:solidFill>
                    <a:schemeClr val="accent2"/>
                  </a:solidFill>
                </a:rPr>
                <a:t>Ia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cxnSp>
          <p:nvCxnSpPr>
            <p:cNvPr id="47139" name="AutoShape 35"/>
            <p:cNvCxnSpPr>
              <a:cxnSpLocks noChangeShapeType="1"/>
              <a:stCxn id="47113" idx="2"/>
              <a:endCxn id="47131" idx="0"/>
            </p:cNvCxnSpPr>
            <p:nvPr/>
          </p:nvCxnSpPr>
          <p:spPr bwMode="auto">
            <a:xfrm rot="16200000" flipH="1">
              <a:off x="4709" y="1043"/>
              <a:ext cx="221" cy="378"/>
            </a:xfrm>
            <a:prstGeom prst="curvedConnector3">
              <a:avLst>
                <a:gd name="adj1" fmla="val 50000"/>
              </a:avLst>
            </a:prstGeom>
            <a:noFill/>
            <a:ln w="22225">
              <a:solidFill>
                <a:schemeClr val="accent2"/>
              </a:solidFill>
              <a:round/>
              <a:headEnd/>
              <a:tailEnd type="none" w="lg" len="lg"/>
            </a:ln>
            <a:effectLst/>
          </p:spPr>
        </p:cxnSp>
      </p:grpSp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1908175" y="2492375"/>
            <a:ext cx="1943100" cy="4265613"/>
            <a:chOff x="1202" y="1570"/>
            <a:chExt cx="1224" cy="2687"/>
          </a:xfrm>
        </p:grpSpPr>
        <p:grpSp>
          <p:nvGrpSpPr>
            <p:cNvPr id="9" name="Group 112"/>
            <p:cNvGrpSpPr>
              <a:grpSpLocks/>
            </p:cNvGrpSpPr>
            <p:nvPr/>
          </p:nvGrpSpPr>
          <p:grpSpPr bwMode="auto">
            <a:xfrm>
              <a:off x="1202" y="1570"/>
              <a:ext cx="1224" cy="2687"/>
              <a:chOff x="1202" y="1570"/>
              <a:chExt cx="1224" cy="2687"/>
            </a:xfrm>
          </p:grpSpPr>
          <p:sp>
            <p:nvSpPr>
              <p:cNvPr id="47167" name="Rectangle 63"/>
              <p:cNvSpPr>
                <a:spLocks noChangeArrowheads="1"/>
              </p:cNvSpPr>
              <p:nvPr/>
            </p:nvSpPr>
            <p:spPr bwMode="auto">
              <a:xfrm>
                <a:off x="1202" y="3702"/>
                <a:ext cx="1224" cy="318"/>
              </a:xfrm>
              <a:prstGeom prst="rect">
                <a:avLst/>
              </a:prstGeom>
              <a:solidFill>
                <a:srgbClr val="FF00FF">
                  <a:alpha val="28999"/>
                </a:srgbClr>
              </a:solidFill>
              <a:ln w="22225">
                <a:noFill/>
                <a:miter lim="800000"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7" name="Text Box 23"/>
              <p:cNvSpPr txBox="1">
                <a:spLocks noChangeArrowheads="1"/>
              </p:cNvSpPr>
              <p:nvPr/>
            </p:nvSpPr>
            <p:spPr bwMode="auto">
              <a:xfrm rot="16200000">
                <a:off x="985" y="2206"/>
                <a:ext cx="805" cy="192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GB"/>
                  <a:t>Tomography</a:t>
                </a:r>
              </a:p>
            </p:txBody>
          </p:sp>
          <p:sp>
            <p:nvSpPr>
              <p:cNvPr id="47154" name="Line 50"/>
              <p:cNvSpPr>
                <a:spLocks noChangeShapeType="1"/>
              </p:cNvSpPr>
              <p:nvPr/>
            </p:nvSpPr>
            <p:spPr bwMode="auto">
              <a:xfrm>
                <a:off x="1519" y="1570"/>
                <a:ext cx="0" cy="222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55" name="Text Box 51"/>
              <p:cNvSpPr txBox="1">
                <a:spLocks noChangeArrowheads="1"/>
              </p:cNvSpPr>
              <p:nvPr/>
            </p:nvSpPr>
            <p:spPr bwMode="auto">
              <a:xfrm rot="16200000">
                <a:off x="1113" y="2062"/>
                <a:ext cx="1093" cy="192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GB">
                    <a:solidFill>
                      <a:schemeClr val="tx2"/>
                    </a:solidFill>
                  </a:rPr>
                  <a:t>3D reconstruction</a:t>
                </a:r>
              </a:p>
            </p:txBody>
          </p:sp>
          <p:sp>
            <p:nvSpPr>
              <p:cNvPr id="47156" name="Line 52"/>
              <p:cNvSpPr>
                <a:spLocks noChangeShapeType="1"/>
              </p:cNvSpPr>
              <p:nvPr/>
            </p:nvSpPr>
            <p:spPr bwMode="auto">
              <a:xfrm>
                <a:off x="1791" y="1570"/>
                <a:ext cx="0" cy="1905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prstDash val="dash"/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57" name="Text Box 53"/>
              <p:cNvSpPr txBox="1">
                <a:spLocks noChangeArrowheads="1"/>
              </p:cNvSpPr>
              <p:nvPr/>
            </p:nvSpPr>
            <p:spPr bwMode="auto">
              <a:xfrm rot="16200000">
                <a:off x="1574" y="2159"/>
                <a:ext cx="897" cy="192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GB">
                    <a:solidFill>
                      <a:srgbClr val="0099FF"/>
                    </a:solidFill>
                  </a:rPr>
                  <a:t>geometric test</a:t>
                </a:r>
              </a:p>
            </p:txBody>
          </p:sp>
          <p:sp>
            <p:nvSpPr>
              <p:cNvPr id="47158" name="Line 54"/>
              <p:cNvSpPr>
                <a:spLocks noChangeShapeType="1"/>
              </p:cNvSpPr>
              <p:nvPr/>
            </p:nvSpPr>
            <p:spPr bwMode="auto">
              <a:xfrm>
                <a:off x="2154" y="1570"/>
                <a:ext cx="0" cy="2450"/>
              </a:xfrm>
              <a:prstGeom prst="line">
                <a:avLst/>
              </a:prstGeom>
              <a:noFill/>
              <a:ln w="22225">
                <a:solidFill>
                  <a:srgbClr val="0099FF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60" name="Text Box 56"/>
              <p:cNvSpPr txBox="1">
                <a:spLocks noChangeArrowheads="1"/>
              </p:cNvSpPr>
              <p:nvPr/>
            </p:nvSpPr>
            <p:spPr bwMode="auto">
              <a:xfrm rot="16200000">
                <a:off x="1910" y="2188"/>
                <a:ext cx="840" cy="192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GB">
                    <a:solidFill>
                      <a:srgbClr val="0099FF"/>
                    </a:solidFill>
                  </a:rPr>
                  <a:t>+ Planck CMB</a:t>
                </a:r>
              </a:p>
            </p:txBody>
          </p:sp>
          <p:sp>
            <p:nvSpPr>
              <p:cNvPr id="47163" name="Text Box 59"/>
              <p:cNvSpPr txBox="1">
                <a:spLocks noChangeArrowheads="1"/>
              </p:cNvSpPr>
              <p:nvPr/>
            </p:nvSpPr>
            <p:spPr bwMode="auto">
              <a:xfrm rot="16200000">
                <a:off x="1548" y="3573"/>
                <a:ext cx="840" cy="192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GB">
                    <a:solidFill>
                      <a:schemeClr val="tx2"/>
                    </a:solidFill>
                  </a:rPr>
                  <a:t>+ Planck CMB</a:t>
                </a:r>
              </a:p>
            </p:txBody>
          </p:sp>
          <p:sp>
            <p:nvSpPr>
              <p:cNvPr id="47164" name="Text Box 60"/>
              <p:cNvSpPr txBox="1">
                <a:spLocks noChangeArrowheads="1"/>
              </p:cNvSpPr>
              <p:nvPr/>
            </p:nvSpPr>
            <p:spPr bwMode="auto">
              <a:xfrm rot="16200000">
                <a:off x="968" y="3573"/>
                <a:ext cx="840" cy="192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GB"/>
                  <a:t>+ Planck CMB</a:t>
                </a:r>
              </a:p>
            </p:txBody>
          </p:sp>
          <p:sp>
            <p:nvSpPr>
              <p:cNvPr id="47165" name="Text Box 61"/>
              <p:cNvSpPr txBox="1">
                <a:spLocks noChangeArrowheads="1"/>
              </p:cNvSpPr>
              <p:nvPr/>
            </p:nvSpPr>
            <p:spPr bwMode="auto">
              <a:xfrm>
                <a:off x="1376" y="4065"/>
                <a:ext cx="398" cy="192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/>
                <a:r>
                  <a:rPr lang="en-GB" i="1"/>
                  <a:t>2015</a:t>
                </a:r>
              </a:p>
            </p:txBody>
          </p:sp>
          <p:sp>
            <p:nvSpPr>
              <p:cNvPr id="47205" name="Line 101"/>
              <p:cNvSpPr>
                <a:spLocks noChangeShapeType="1"/>
              </p:cNvSpPr>
              <p:nvPr/>
            </p:nvSpPr>
            <p:spPr bwMode="auto">
              <a:xfrm>
                <a:off x="1791" y="3566"/>
                <a:ext cx="0" cy="453"/>
              </a:xfrm>
              <a:prstGeom prst="line">
                <a:avLst/>
              </a:prstGeom>
              <a:noFill/>
              <a:ln w="22225">
                <a:solidFill>
                  <a:schemeClr val="tx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7162" name="Line 58"/>
            <p:cNvSpPr>
              <a:spLocks noChangeShapeType="1"/>
            </p:cNvSpPr>
            <p:nvPr/>
          </p:nvSpPr>
          <p:spPr bwMode="auto">
            <a:xfrm>
              <a:off x="1519" y="3793"/>
              <a:ext cx="0" cy="2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114"/>
          <p:cNvGrpSpPr>
            <a:grpSpLocks/>
          </p:cNvGrpSpPr>
          <p:nvPr/>
        </p:nvGrpSpPr>
        <p:grpSpPr bwMode="auto">
          <a:xfrm>
            <a:off x="4892675" y="2492375"/>
            <a:ext cx="1173163" cy="2822575"/>
            <a:chOff x="3082" y="1570"/>
            <a:chExt cx="739" cy="1778"/>
          </a:xfrm>
        </p:grpSpPr>
        <p:sp>
          <p:nvSpPr>
            <p:cNvPr id="47170" name="Text Box 66"/>
            <p:cNvSpPr txBox="1">
              <a:spLocks noChangeArrowheads="1"/>
            </p:cNvSpPr>
            <p:nvPr/>
          </p:nvSpPr>
          <p:spPr bwMode="auto">
            <a:xfrm rot="16200000">
              <a:off x="2779" y="2125"/>
              <a:ext cx="938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>
                  <a:solidFill>
                    <a:schemeClr val="tx2"/>
                  </a:solidFill>
                </a:rPr>
                <a:t>transverse (2D)</a:t>
              </a:r>
            </a:p>
          </p:txBody>
        </p:sp>
        <p:sp>
          <p:nvSpPr>
            <p:cNvPr id="47171" name="Line 67"/>
            <p:cNvSpPr>
              <a:spLocks noChangeShapeType="1"/>
            </p:cNvSpPr>
            <p:nvPr/>
          </p:nvSpPr>
          <p:spPr bwMode="auto">
            <a:xfrm>
              <a:off x="3413" y="1570"/>
              <a:ext cx="11" cy="1406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7178" name="Text Box 74"/>
            <p:cNvSpPr txBox="1">
              <a:spLocks noChangeArrowheads="1"/>
            </p:cNvSpPr>
            <p:nvPr/>
          </p:nvSpPr>
          <p:spPr bwMode="auto">
            <a:xfrm rot="16200000">
              <a:off x="3191" y="2166"/>
              <a:ext cx="840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>
                  <a:solidFill>
                    <a:schemeClr val="tx2"/>
                  </a:solidFill>
                </a:rPr>
                <a:t>+ Planck CMB</a:t>
              </a:r>
            </a:p>
          </p:txBody>
        </p:sp>
        <p:sp>
          <p:nvSpPr>
            <p:cNvPr id="47183" name="Text Box 79"/>
            <p:cNvSpPr txBox="1">
              <a:spLocks noChangeArrowheads="1"/>
            </p:cNvSpPr>
            <p:nvPr/>
          </p:nvSpPr>
          <p:spPr bwMode="auto">
            <a:xfrm>
              <a:off x="3082" y="3022"/>
              <a:ext cx="739" cy="326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GB" i="1"/>
                <a:t>Photometry</a:t>
              </a:r>
            </a:p>
            <a:p>
              <a:pPr algn="ctr"/>
              <a:r>
                <a:rPr lang="en-GB" i="1"/>
                <a:t>z = 1</a:t>
              </a:r>
            </a:p>
          </p:txBody>
        </p:sp>
      </p:grpSp>
      <p:grpSp>
        <p:nvGrpSpPr>
          <p:cNvPr id="11" name="Group 118"/>
          <p:cNvGrpSpPr>
            <a:grpSpLocks/>
          </p:cNvGrpSpPr>
          <p:nvPr/>
        </p:nvGrpSpPr>
        <p:grpSpPr bwMode="auto">
          <a:xfrm>
            <a:off x="5653088" y="2490788"/>
            <a:ext cx="1943100" cy="3963987"/>
            <a:chOff x="3561" y="1569"/>
            <a:chExt cx="1224" cy="2497"/>
          </a:xfrm>
        </p:grpSpPr>
        <p:sp>
          <p:nvSpPr>
            <p:cNvPr id="47180" name="Rectangle 76"/>
            <p:cNvSpPr>
              <a:spLocks noChangeArrowheads="1"/>
            </p:cNvSpPr>
            <p:nvPr/>
          </p:nvSpPr>
          <p:spPr bwMode="auto">
            <a:xfrm>
              <a:off x="3561" y="4020"/>
              <a:ext cx="1224" cy="46"/>
            </a:xfrm>
            <a:prstGeom prst="rect">
              <a:avLst/>
            </a:prstGeom>
            <a:solidFill>
              <a:srgbClr val="FF00FF">
                <a:alpha val="28999"/>
              </a:srgbClr>
            </a:solidFill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115"/>
            <p:cNvGrpSpPr>
              <a:grpSpLocks/>
            </p:cNvGrpSpPr>
            <p:nvPr/>
          </p:nvGrpSpPr>
          <p:grpSpPr bwMode="auto">
            <a:xfrm>
              <a:off x="3789" y="1569"/>
              <a:ext cx="864" cy="2451"/>
              <a:chOff x="3789" y="1569"/>
              <a:chExt cx="864" cy="2451"/>
            </a:xfrm>
          </p:grpSpPr>
          <p:sp>
            <p:nvSpPr>
              <p:cNvPr id="47172" name="Text Box 68"/>
              <p:cNvSpPr txBox="1">
                <a:spLocks noChangeArrowheads="1"/>
              </p:cNvSpPr>
              <p:nvPr/>
            </p:nvSpPr>
            <p:spPr bwMode="auto">
              <a:xfrm rot="16200000">
                <a:off x="3361" y="2165"/>
                <a:ext cx="1383" cy="192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GB" dirty="0">
                    <a:solidFill>
                      <a:srgbClr val="0099FF"/>
                    </a:solidFill>
                  </a:rPr>
                  <a:t>transverse + radial (3D)</a:t>
                </a:r>
              </a:p>
            </p:txBody>
          </p:sp>
          <p:sp>
            <p:nvSpPr>
              <p:cNvPr id="47173" name="Line 69"/>
              <p:cNvSpPr>
                <a:spLocks noChangeShapeType="1"/>
              </p:cNvSpPr>
              <p:nvPr/>
            </p:nvSpPr>
            <p:spPr bwMode="auto">
              <a:xfrm>
                <a:off x="4195" y="1571"/>
                <a:ext cx="0" cy="1768"/>
              </a:xfrm>
              <a:prstGeom prst="line">
                <a:avLst/>
              </a:prstGeom>
              <a:noFill/>
              <a:ln w="22225">
                <a:solidFill>
                  <a:srgbClr val="0099FF"/>
                </a:solidFill>
                <a:prstDash val="dash"/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75" name="Text Box 71"/>
              <p:cNvSpPr txBox="1">
                <a:spLocks noChangeArrowheads="1"/>
              </p:cNvSpPr>
              <p:nvPr/>
            </p:nvSpPr>
            <p:spPr bwMode="auto">
              <a:xfrm rot="16200000">
                <a:off x="3658" y="2282"/>
                <a:ext cx="1245" cy="192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GB">
                    <a:solidFill>
                      <a:srgbClr val="0099FF"/>
                    </a:solidFill>
                  </a:rPr>
                  <a:t>+ Planck CMB + SDSS</a:t>
                </a:r>
              </a:p>
            </p:txBody>
          </p:sp>
          <p:sp>
            <p:nvSpPr>
              <p:cNvPr id="47181" name="Line 77"/>
              <p:cNvSpPr>
                <a:spLocks noChangeShapeType="1"/>
              </p:cNvSpPr>
              <p:nvPr/>
            </p:nvSpPr>
            <p:spPr bwMode="auto">
              <a:xfrm>
                <a:off x="4195" y="3339"/>
                <a:ext cx="0" cy="363"/>
              </a:xfrm>
              <a:prstGeom prst="line">
                <a:avLst/>
              </a:prstGeom>
              <a:noFill/>
              <a:ln w="22225">
                <a:solidFill>
                  <a:srgbClr val="0099FF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82" name="Text Box 78"/>
              <p:cNvSpPr txBox="1">
                <a:spLocks noChangeArrowheads="1"/>
              </p:cNvSpPr>
              <p:nvPr/>
            </p:nvSpPr>
            <p:spPr bwMode="auto">
              <a:xfrm rot="16200000">
                <a:off x="4169" y="3411"/>
                <a:ext cx="425" cy="192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GB">
                    <a:solidFill>
                      <a:srgbClr val="0099FF"/>
                    </a:solidFill>
                  </a:rPr>
                  <a:t>+ SNe</a:t>
                </a:r>
              </a:p>
            </p:txBody>
          </p:sp>
          <p:sp>
            <p:nvSpPr>
              <p:cNvPr id="47184" name="Text Box 80"/>
              <p:cNvSpPr txBox="1">
                <a:spLocks noChangeArrowheads="1"/>
              </p:cNvSpPr>
              <p:nvPr/>
            </p:nvSpPr>
            <p:spPr bwMode="auto">
              <a:xfrm>
                <a:off x="3789" y="3694"/>
                <a:ext cx="864" cy="326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GB" i="1"/>
                  <a:t>Spectroscopy</a:t>
                </a:r>
              </a:p>
              <a:p>
                <a:pPr algn="ctr"/>
                <a:r>
                  <a:rPr lang="en-GB" i="1"/>
                  <a:t>z=1 and z = 3</a:t>
                </a:r>
              </a:p>
            </p:txBody>
          </p:sp>
        </p:grpSp>
      </p:grpSp>
      <p:grpSp>
        <p:nvGrpSpPr>
          <p:cNvPr id="13" name="Group 111"/>
          <p:cNvGrpSpPr>
            <a:grpSpLocks/>
          </p:cNvGrpSpPr>
          <p:nvPr/>
        </p:nvGrpSpPr>
        <p:grpSpPr bwMode="auto">
          <a:xfrm>
            <a:off x="107950" y="4433888"/>
            <a:ext cx="9072563" cy="1947862"/>
            <a:chOff x="68" y="2793"/>
            <a:chExt cx="5715" cy="1227"/>
          </a:xfrm>
        </p:grpSpPr>
        <p:sp>
          <p:nvSpPr>
            <p:cNvPr id="47143" name="Line 39"/>
            <p:cNvSpPr>
              <a:spLocks noChangeShapeType="1"/>
            </p:cNvSpPr>
            <p:nvPr/>
          </p:nvSpPr>
          <p:spPr bwMode="auto">
            <a:xfrm>
              <a:off x="113" y="2976"/>
              <a:ext cx="5647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7145" name="Text Box 41"/>
            <p:cNvSpPr txBox="1">
              <a:spLocks noChangeArrowheads="1"/>
            </p:cNvSpPr>
            <p:nvPr/>
          </p:nvSpPr>
          <p:spPr bwMode="auto">
            <a:xfrm rot="16200000">
              <a:off x="-283" y="3418"/>
              <a:ext cx="894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/>
                <a:t>Accuracy on w</a:t>
              </a:r>
            </a:p>
          </p:txBody>
        </p:sp>
        <p:sp>
          <p:nvSpPr>
            <p:cNvPr id="47146" name="Text Box 42"/>
            <p:cNvSpPr txBox="1">
              <a:spLocks noChangeArrowheads="1"/>
            </p:cNvSpPr>
            <p:nvPr/>
          </p:nvSpPr>
          <p:spPr bwMode="auto">
            <a:xfrm>
              <a:off x="249" y="2793"/>
              <a:ext cx="331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/>
                <a:t>20%</a:t>
              </a:r>
            </a:p>
          </p:txBody>
        </p:sp>
        <p:sp>
          <p:nvSpPr>
            <p:cNvPr id="47147" name="Line 43"/>
            <p:cNvSpPr>
              <a:spLocks noChangeShapeType="1"/>
            </p:cNvSpPr>
            <p:nvPr/>
          </p:nvSpPr>
          <p:spPr bwMode="auto">
            <a:xfrm flipV="1">
              <a:off x="295" y="3376"/>
              <a:ext cx="5443" cy="9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7148" name="Text Box 44"/>
            <p:cNvSpPr txBox="1">
              <a:spLocks noChangeArrowheads="1"/>
            </p:cNvSpPr>
            <p:nvPr/>
          </p:nvSpPr>
          <p:spPr bwMode="auto">
            <a:xfrm>
              <a:off x="260" y="3193"/>
              <a:ext cx="331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/>
                <a:t>10%</a:t>
              </a:r>
            </a:p>
          </p:txBody>
        </p:sp>
        <p:sp>
          <p:nvSpPr>
            <p:cNvPr id="47150" name="Line 46"/>
            <p:cNvSpPr>
              <a:spLocks noChangeShapeType="1"/>
            </p:cNvSpPr>
            <p:nvPr/>
          </p:nvSpPr>
          <p:spPr bwMode="auto">
            <a:xfrm flipV="1">
              <a:off x="295" y="3704"/>
              <a:ext cx="5443" cy="9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7151" name="Text Box 47"/>
            <p:cNvSpPr txBox="1">
              <a:spLocks noChangeArrowheads="1"/>
            </p:cNvSpPr>
            <p:nvPr/>
          </p:nvSpPr>
          <p:spPr bwMode="auto">
            <a:xfrm>
              <a:off x="260" y="3521"/>
              <a:ext cx="260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/>
                <a:t>5%</a:t>
              </a:r>
            </a:p>
          </p:txBody>
        </p:sp>
        <p:sp>
          <p:nvSpPr>
            <p:cNvPr id="47152" name="Line 48"/>
            <p:cNvSpPr>
              <a:spLocks noChangeShapeType="1"/>
            </p:cNvSpPr>
            <p:nvPr/>
          </p:nvSpPr>
          <p:spPr bwMode="auto">
            <a:xfrm flipV="1">
              <a:off x="295" y="4011"/>
              <a:ext cx="5443" cy="9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7153" name="Text Box 49"/>
            <p:cNvSpPr txBox="1">
              <a:spLocks noChangeArrowheads="1"/>
            </p:cNvSpPr>
            <p:nvPr/>
          </p:nvSpPr>
          <p:spPr bwMode="auto">
            <a:xfrm>
              <a:off x="260" y="3828"/>
              <a:ext cx="367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/>
                <a:t>1-2%</a:t>
              </a:r>
            </a:p>
          </p:txBody>
        </p:sp>
        <p:sp>
          <p:nvSpPr>
            <p:cNvPr id="47188" name="Text Box 84"/>
            <p:cNvSpPr txBox="1">
              <a:spLocks noChangeArrowheads="1"/>
            </p:cNvSpPr>
            <p:nvPr/>
          </p:nvSpPr>
          <p:spPr bwMode="auto">
            <a:xfrm>
              <a:off x="5405" y="2793"/>
              <a:ext cx="331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/>
                <a:t>20%</a:t>
              </a:r>
            </a:p>
          </p:txBody>
        </p:sp>
        <p:sp>
          <p:nvSpPr>
            <p:cNvPr id="47189" name="Text Box 85"/>
            <p:cNvSpPr txBox="1">
              <a:spLocks noChangeArrowheads="1"/>
            </p:cNvSpPr>
            <p:nvPr/>
          </p:nvSpPr>
          <p:spPr bwMode="auto">
            <a:xfrm>
              <a:off x="5416" y="3193"/>
              <a:ext cx="331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/>
                <a:t>10%</a:t>
              </a:r>
            </a:p>
          </p:txBody>
        </p:sp>
        <p:sp>
          <p:nvSpPr>
            <p:cNvPr id="47190" name="Text Box 86"/>
            <p:cNvSpPr txBox="1">
              <a:spLocks noChangeArrowheads="1"/>
            </p:cNvSpPr>
            <p:nvPr/>
          </p:nvSpPr>
          <p:spPr bwMode="auto">
            <a:xfrm>
              <a:off x="5416" y="3521"/>
              <a:ext cx="260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/>
                <a:t>5%</a:t>
              </a:r>
            </a:p>
          </p:txBody>
        </p:sp>
        <p:sp>
          <p:nvSpPr>
            <p:cNvPr id="47191" name="Text Box 87"/>
            <p:cNvSpPr txBox="1">
              <a:spLocks noChangeArrowheads="1"/>
            </p:cNvSpPr>
            <p:nvPr/>
          </p:nvSpPr>
          <p:spPr bwMode="auto">
            <a:xfrm>
              <a:off x="5416" y="3828"/>
              <a:ext cx="367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/>
                <a:t>1-2%</a:t>
              </a:r>
            </a:p>
          </p:txBody>
        </p:sp>
      </p:grpSp>
      <p:sp>
        <p:nvSpPr>
          <p:cNvPr id="47196" name="Rectangle 92"/>
          <p:cNvSpPr>
            <a:spLocks noChangeArrowheads="1"/>
          </p:cNvSpPr>
          <p:nvPr/>
        </p:nvSpPr>
        <p:spPr bwMode="auto">
          <a:xfrm>
            <a:off x="6518275" y="261938"/>
            <a:ext cx="574675" cy="287337"/>
          </a:xfrm>
          <a:prstGeom prst="rect">
            <a:avLst/>
          </a:prstGeom>
          <a:solidFill>
            <a:srgbClr val="FF00FF">
              <a:alpha val="28999"/>
            </a:srgbClr>
          </a:solidFill>
          <a:ln w="22225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7197" name="Text Box 93"/>
          <p:cNvSpPr txBox="1">
            <a:spLocks noChangeArrowheads="1"/>
          </p:cNvSpPr>
          <p:nvPr/>
        </p:nvSpPr>
        <p:spPr bwMode="auto">
          <a:xfrm>
            <a:off x="7092280" y="188640"/>
            <a:ext cx="1454542" cy="371513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dirty="0" err="1" smtClean="0">
                <a:solidFill>
                  <a:srgbClr val="FF33CC"/>
                </a:solidFill>
              </a:rPr>
              <a:t>systematics</a:t>
            </a:r>
            <a:endParaRPr lang="en-GB" dirty="0">
              <a:solidFill>
                <a:srgbClr val="FF33CC"/>
              </a:solidFill>
            </a:endParaRPr>
          </a:p>
        </p:txBody>
      </p:sp>
      <p:grpSp>
        <p:nvGrpSpPr>
          <p:cNvPr id="14" name="Group 117"/>
          <p:cNvGrpSpPr>
            <a:grpSpLocks/>
          </p:cNvGrpSpPr>
          <p:nvPr/>
        </p:nvGrpSpPr>
        <p:grpSpPr bwMode="auto">
          <a:xfrm>
            <a:off x="682625" y="2446338"/>
            <a:ext cx="936625" cy="4167187"/>
            <a:chOff x="430" y="1541"/>
            <a:chExt cx="590" cy="2625"/>
          </a:xfrm>
        </p:grpSpPr>
        <p:sp>
          <p:nvSpPr>
            <p:cNvPr id="47187" name="Rectangle 83"/>
            <p:cNvSpPr>
              <a:spLocks noChangeArrowheads="1"/>
            </p:cNvSpPr>
            <p:nvPr/>
          </p:nvSpPr>
          <p:spPr bwMode="auto">
            <a:xfrm>
              <a:off x="612" y="3113"/>
              <a:ext cx="408" cy="907"/>
            </a:xfrm>
            <a:prstGeom prst="rect">
              <a:avLst/>
            </a:prstGeom>
            <a:solidFill>
              <a:srgbClr val="FF00FF">
                <a:alpha val="28999"/>
              </a:srgbClr>
            </a:solidFill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7185" name="Text Box 81"/>
            <p:cNvSpPr txBox="1">
              <a:spLocks noChangeArrowheads="1"/>
            </p:cNvSpPr>
            <p:nvPr/>
          </p:nvSpPr>
          <p:spPr bwMode="auto">
            <a:xfrm rot="16200000">
              <a:off x="-101" y="2072"/>
              <a:ext cx="1254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/>
                <a:t>+ SZ + WL calibration</a:t>
              </a:r>
            </a:p>
          </p:txBody>
        </p:sp>
        <p:sp>
          <p:nvSpPr>
            <p:cNvPr id="47186" name="Line 82"/>
            <p:cNvSpPr>
              <a:spLocks noChangeShapeType="1"/>
            </p:cNvSpPr>
            <p:nvPr/>
          </p:nvSpPr>
          <p:spPr bwMode="auto">
            <a:xfrm flipH="1">
              <a:off x="657" y="1570"/>
              <a:ext cx="0" cy="167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7203" name="Text Box 99"/>
            <p:cNvSpPr txBox="1">
              <a:spLocks noChangeArrowheads="1"/>
            </p:cNvSpPr>
            <p:nvPr/>
          </p:nvSpPr>
          <p:spPr bwMode="auto">
            <a:xfrm>
              <a:off x="713" y="3974"/>
              <a:ext cx="114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/>
              <a:endParaRPr lang="en-US" i="1"/>
            </a:p>
          </p:txBody>
        </p:sp>
        <p:sp>
          <p:nvSpPr>
            <p:cNvPr id="47206" name="Line 102"/>
            <p:cNvSpPr>
              <a:spLocks noChangeShapeType="1"/>
            </p:cNvSpPr>
            <p:nvPr/>
          </p:nvSpPr>
          <p:spPr bwMode="auto">
            <a:xfrm>
              <a:off x="657" y="3276"/>
              <a:ext cx="0" cy="4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7207" name="Text Box 103"/>
            <p:cNvSpPr txBox="1">
              <a:spLocks noChangeArrowheads="1"/>
            </p:cNvSpPr>
            <p:nvPr/>
          </p:nvSpPr>
          <p:spPr bwMode="auto">
            <a:xfrm rot="16200000">
              <a:off x="379" y="3210"/>
              <a:ext cx="840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/>
                <a:t>+ Planck CMB</a:t>
              </a:r>
            </a:p>
          </p:txBody>
        </p:sp>
      </p:grpSp>
      <p:grpSp>
        <p:nvGrpSpPr>
          <p:cNvPr id="15" name="Group 116"/>
          <p:cNvGrpSpPr>
            <a:grpSpLocks/>
          </p:cNvGrpSpPr>
          <p:nvPr/>
        </p:nvGrpSpPr>
        <p:grpSpPr bwMode="auto">
          <a:xfrm>
            <a:off x="7954963" y="2492375"/>
            <a:ext cx="703262" cy="4249738"/>
            <a:chOff x="5011" y="1570"/>
            <a:chExt cx="443" cy="2677"/>
          </a:xfrm>
        </p:grpSpPr>
        <p:sp>
          <p:nvSpPr>
            <p:cNvPr id="47200" name="Rectangle 96"/>
            <p:cNvSpPr>
              <a:spLocks noChangeArrowheads="1"/>
            </p:cNvSpPr>
            <p:nvPr/>
          </p:nvSpPr>
          <p:spPr bwMode="auto">
            <a:xfrm>
              <a:off x="5012" y="3521"/>
              <a:ext cx="408" cy="499"/>
            </a:xfrm>
            <a:prstGeom prst="rect">
              <a:avLst/>
            </a:prstGeom>
            <a:solidFill>
              <a:srgbClr val="FF00FF">
                <a:alpha val="28999"/>
              </a:srgbClr>
            </a:solidFill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7198" name="Text Box 94"/>
            <p:cNvSpPr txBox="1">
              <a:spLocks noChangeArrowheads="1"/>
            </p:cNvSpPr>
            <p:nvPr/>
          </p:nvSpPr>
          <p:spPr bwMode="auto">
            <a:xfrm rot="16200000">
              <a:off x="4687" y="3322"/>
              <a:ext cx="840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/>
                <a:t>+ Planck CMB</a:t>
              </a:r>
            </a:p>
          </p:txBody>
        </p:sp>
        <p:sp>
          <p:nvSpPr>
            <p:cNvPr id="47199" name="Line 95"/>
            <p:cNvSpPr>
              <a:spLocks noChangeShapeType="1"/>
            </p:cNvSpPr>
            <p:nvPr/>
          </p:nvSpPr>
          <p:spPr bwMode="auto">
            <a:xfrm flipH="1">
              <a:off x="5239" y="1570"/>
              <a:ext cx="0" cy="163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7204" name="Text Box 100"/>
            <p:cNvSpPr txBox="1">
              <a:spLocks noChangeArrowheads="1"/>
            </p:cNvSpPr>
            <p:nvPr/>
          </p:nvSpPr>
          <p:spPr bwMode="auto">
            <a:xfrm>
              <a:off x="5056" y="4055"/>
              <a:ext cx="398" cy="192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 type="none" w="lg" len="lg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i="1"/>
                <a:t>2009</a:t>
              </a:r>
            </a:p>
          </p:txBody>
        </p:sp>
        <p:sp>
          <p:nvSpPr>
            <p:cNvPr id="47208" name="Line 104"/>
            <p:cNvSpPr>
              <a:spLocks noChangeShapeType="1"/>
            </p:cNvSpPr>
            <p:nvPr/>
          </p:nvSpPr>
          <p:spPr bwMode="auto">
            <a:xfrm flipH="1">
              <a:off x="5239" y="3249"/>
              <a:ext cx="0" cy="45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47223" name="Text Box 119"/>
          <p:cNvSpPr txBox="1">
            <a:spLocks noChangeArrowheads="1"/>
          </p:cNvSpPr>
          <p:nvPr/>
        </p:nvSpPr>
        <p:spPr bwMode="auto">
          <a:xfrm>
            <a:off x="6281738" y="6437313"/>
            <a:ext cx="631825" cy="304800"/>
          </a:xfrm>
          <a:prstGeom prst="rect">
            <a:avLst/>
          </a:prstGeom>
          <a:noFill/>
          <a:ln w="222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i="1"/>
              <a:t>2015</a:t>
            </a:r>
          </a:p>
        </p:txBody>
      </p:sp>
      <p:sp>
        <p:nvSpPr>
          <p:cNvPr id="81" name="Date Placeholder 8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EC7D-65A0-411F-997E-D77E297BD4A9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83" name="Footer Placeholder 8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Degeneracy in Background evolution</a:t>
            </a:r>
            <a:br>
              <a:rPr lang="en-US" dirty="0" smtClean="0"/>
            </a:br>
            <a:r>
              <a:rPr lang="en-US" dirty="0" smtClean="0"/>
              <a:t>can be cured by Perturbation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Removing degeneracy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EC7D-65A0-411F-997E-D77E297BD4A9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8680962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339752" y="2420888"/>
            <a:ext cx="576064" cy="5760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11960" y="3933056"/>
            <a:ext cx="2520280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67944" y="6021288"/>
            <a:ext cx="504056" cy="5760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97152"/>
            <a:ext cx="82867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20888"/>
            <a:ext cx="77057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292080" y="1556792"/>
            <a:ext cx="377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have about 2% accuracy</a:t>
            </a:r>
          </a:p>
          <a:p>
            <a:r>
              <a:rPr lang="en-US" dirty="0" smtClean="0"/>
              <a:t>Can rule out </a:t>
            </a:r>
            <a:r>
              <a:rPr lang="en-US" dirty="0" err="1" smtClean="0"/>
              <a:t>Cardassian</a:t>
            </a:r>
            <a:r>
              <a:rPr lang="en-US" dirty="0" smtClean="0"/>
              <a:t> type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409825"/>
            <a:ext cx="6667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DECam</a:t>
            </a:r>
            <a:r>
              <a:rPr lang="en-US" altLang="ko-KR" dirty="0" smtClean="0"/>
              <a:t> 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Efficiency in red part of visible spectra and in NIR. </a:t>
            </a:r>
          </a:p>
          <a:p>
            <a:r>
              <a:rPr lang="en-US" altLang="ko-KR" dirty="0" smtClean="0"/>
              <a:t>Current CCD at Victor M Blanco Telescope has high efficiency for blue light</a:t>
            </a:r>
          </a:p>
          <a:p>
            <a:r>
              <a:rPr lang="en-US" altLang="ko-KR" dirty="0" smtClean="0"/>
              <a:t>Important for observation of very distance sources, like </a:t>
            </a:r>
            <a:r>
              <a:rPr lang="en-US" altLang="ko-KR" dirty="0" err="1" smtClean="0"/>
              <a:t>SNe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Ia</a:t>
            </a:r>
            <a:r>
              <a:rPr lang="en-US" altLang="ko-KR" dirty="0" smtClean="0"/>
              <a:t> and Clusters</a:t>
            </a:r>
          </a:p>
          <a:p>
            <a:r>
              <a:rPr lang="en-US" altLang="ko-KR" dirty="0" smtClean="0"/>
              <a:t>Si (main source of CCDs) transparent for IR light (</a:t>
            </a:r>
            <a:r>
              <a:rPr lang="en-US" altLang="ko-KR" sz="2600" dirty="0" smtClean="0"/>
              <a:t>refer </a:t>
            </a:r>
            <a:r>
              <a:rPr lang="ko-KR" altLang="en-US" sz="2600" dirty="0" smtClean="0"/>
              <a:t>박수종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DECam</a:t>
            </a:r>
            <a:r>
              <a:rPr lang="en-US" altLang="ko-KR" dirty="0" smtClean="0"/>
              <a:t> II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Consists of </a:t>
            </a:r>
            <a:r>
              <a:rPr lang="en-US" altLang="ko-KR" b="1" dirty="0" smtClean="0"/>
              <a:t>three major components : CCDs, mechanics, optics</a:t>
            </a:r>
          </a:p>
          <a:p>
            <a:r>
              <a:rPr lang="en-US" altLang="ko-KR" b="1" dirty="0" smtClean="0"/>
              <a:t>CCDs : 62 2048 X 4096 pixel CCDs totaling 520 megapixels + 12 2048X2048 CCDs </a:t>
            </a:r>
            <a:r>
              <a:rPr lang="en-US" altLang="ko-KR" dirty="0" smtClean="0"/>
              <a:t>to guide telescope, monitor focus and alignment</a:t>
            </a:r>
          </a:p>
          <a:p>
            <a:r>
              <a:rPr lang="en-US" altLang="ko-KR" b="1" dirty="0"/>
              <a:t>The additional crystal depth increases the path length </a:t>
            </a:r>
            <a:r>
              <a:rPr lang="en-US" altLang="ko-KR" dirty="0"/>
              <a:t>travelled by entering </a:t>
            </a:r>
            <a:r>
              <a:rPr lang="en-US" altLang="ko-KR" dirty="0" smtClean="0"/>
              <a:t>photons</a:t>
            </a:r>
            <a:r>
              <a:rPr lang="en-US" altLang="ko-KR" b="1" dirty="0" smtClean="0"/>
              <a:t>. This </a:t>
            </a:r>
            <a:r>
              <a:rPr lang="en-US" altLang="ko-KR" b="1" dirty="0"/>
              <a:t>increases the probability </a:t>
            </a:r>
            <a:r>
              <a:rPr lang="en-US" altLang="ko-KR" b="1" dirty="0" smtClean="0"/>
              <a:t>of interaction</a:t>
            </a:r>
            <a:r>
              <a:rPr lang="en-US" altLang="ko-KR" b="1" dirty="0"/>
              <a:t> </a:t>
            </a:r>
            <a:r>
              <a:rPr lang="en-US" altLang="ko-KR" b="1" dirty="0" smtClean="0"/>
              <a:t>and </a:t>
            </a:r>
            <a:r>
              <a:rPr lang="en-US" altLang="ko-KR" b="1" dirty="0"/>
              <a:t>allows the CCDs to have an increased sensitivity to lower energy photons, extending the wavelength range to 1050 </a:t>
            </a:r>
            <a:r>
              <a:rPr lang="en-US" altLang="ko-KR" b="1" dirty="0" smtClean="0"/>
              <a:t>nm (</a:t>
            </a:r>
            <a:r>
              <a:rPr lang="en-US" altLang="ko-KR" sz="2600" dirty="0" smtClean="0"/>
              <a:t>refer </a:t>
            </a:r>
            <a:r>
              <a:rPr lang="ko-KR" altLang="en-US" sz="2600" dirty="0" smtClean="0"/>
              <a:t>박창범</a:t>
            </a:r>
            <a:r>
              <a:rPr lang="en-US" altLang="ko-KR" sz="2600" dirty="0" smtClean="0"/>
              <a:t>, </a:t>
            </a:r>
            <a:r>
              <a:rPr lang="en-US" altLang="ko-KR" sz="2600" dirty="0" err="1" smtClean="0"/>
              <a:t>ngCFHT</a:t>
            </a:r>
            <a:r>
              <a:rPr lang="en-US" altLang="ko-KR" sz="2600" dirty="0" smtClean="0"/>
              <a:t> 1300nm, </a:t>
            </a:r>
            <a:r>
              <a:rPr lang="ko-KR" altLang="en-US" sz="2600" dirty="0" smtClean="0"/>
              <a:t>정웅섭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표정현</a:t>
            </a:r>
            <a:r>
              <a:rPr lang="en-US" altLang="ko-KR" sz="2600" dirty="0" smtClean="0"/>
              <a:t>)</a:t>
            </a:r>
          </a:p>
          <a:p>
            <a:r>
              <a:rPr lang="en-US" altLang="ko-KR" b="1" dirty="0" smtClean="0"/>
              <a:t>Each </a:t>
            </a:r>
            <a:r>
              <a:rPr lang="en-US" altLang="ko-KR" b="1" dirty="0"/>
              <a:t>pixel has a width of 0.27“ on the sky, this results in a total field of view of 3 square degrees</a:t>
            </a:r>
            <a:endParaRPr lang="ko-KR" altLang="en-US" b="1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DECam</a:t>
            </a:r>
            <a:r>
              <a:rPr lang="en-US" altLang="ko-KR" dirty="0" smtClean="0"/>
              <a:t> III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Mechanics : consists of a filter changer with an 8 filter capacity and shutter</a:t>
            </a:r>
          </a:p>
          <a:p>
            <a:r>
              <a:rPr lang="en-US" altLang="ko-KR" dirty="0"/>
              <a:t>The entire camera with lenses, filters, and CCDs weighs approximately 4 </a:t>
            </a:r>
            <a:r>
              <a:rPr lang="en-US" altLang="ko-KR" dirty="0" smtClean="0"/>
              <a:t>ton</a:t>
            </a:r>
          </a:p>
          <a:p>
            <a:r>
              <a:rPr lang="en-US" altLang="ko-KR" dirty="0" smtClean="0"/>
              <a:t>Optics : outfitted with </a:t>
            </a:r>
            <a:r>
              <a:rPr lang="en-US" altLang="ko-KR" dirty="0" err="1" smtClean="0"/>
              <a:t>g,r,i,z,y</a:t>
            </a:r>
            <a:r>
              <a:rPr lang="en-US" altLang="ko-KR" dirty="0" smtClean="0"/>
              <a:t> filters similar to SDSS (</a:t>
            </a:r>
            <a:r>
              <a:rPr lang="en-US" altLang="ko-KR" sz="2400" dirty="0" smtClean="0"/>
              <a:t>refer </a:t>
            </a:r>
            <a:r>
              <a:rPr lang="ko-KR" altLang="en-US" sz="2400" dirty="0" smtClean="0"/>
              <a:t>홍성욱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r>
              <a:rPr lang="en-US" altLang="ko-KR" dirty="0" smtClean="0"/>
              <a:t>   allow DES to get photometric </a:t>
            </a:r>
            <a:r>
              <a:rPr lang="en-US" altLang="ko-KR" dirty="0" err="1" smtClean="0"/>
              <a:t>redshift</a:t>
            </a:r>
            <a:r>
              <a:rPr lang="en-US" altLang="ko-KR" dirty="0" smtClean="0"/>
              <a:t> measurements to z ~ 1 using 4000 A break for galaxies 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5122" name="Picture 2" descr="File:DECa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7776864" cy="4669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SNe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Standard candles (same absolute brightness) : 3000 </a:t>
            </a:r>
            <a:r>
              <a:rPr lang="en-US" altLang="ko-KR" dirty="0" err="1" smtClean="0"/>
              <a:t>SNe</a:t>
            </a:r>
            <a:r>
              <a:rPr lang="en-US" altLang="ko-KR" dirty="0" smtClean="0"/>
              <a:t> z~1 30 </a:t>
            </a:r>
            <a:r>
              <a:rPr lang="en-US" altLang="ko-KR" dirty="0" err="1" smtClean="0"/>
              <a:t>sqr</a:t>
            </a:r>
            <a:r>
              <a:rPr lang="en-US" altLang="ko-KR" dirty="0" smtClean="0"/>
              <a:t> deg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2013-02-15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2nd Survey Science Group Workshop 2013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9BE0-B5BD-4CB8-B718-F127F3345817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2708920"/>
            <a:ext cx="707434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5476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013176"/>
            <a:ext cx="6781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681</Words>
  <Application>Microsoft Office PowerPoint</Application>
  <PresentationFormat>On-screen Show (4:3)</PresentationFormat>
  <Paragraphs>169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테마</vt:lpstr>
      <vt:lpstr>Dark Energy Probes  with DES (focus on cosmology)</vt:lpstr>
      <vt:lpstr>Outline</vt:lpstr>
      <vt:lpstr>The Dark Energy Survey</vt:lpstr>
      <vt:lpstr>Dark Energy Investigation</vt:lpstr>
      <vt:lpstr>Degeneracy in Background evolution can be cured by Perturbation</vt:lpstr>
      <vt:lpstr>DECam I</vt:lpstr>
      <vt:lpstr>DECam II</vt:lpstr>
      <vt:lpstr>DECam III</vt:lpstr>
      <vt:lpstr>SNe Ia</vt:lpstr>
      <vt:lpstr>BAO </vt:lpstr>
      <vt:lpstr>CL I</vt:lpstr>
      <vt:lpstr>CL II</vt:lpstr>
      <vt:lpstr>CL III</vt:lpstr>
      <vt:lpstr>WL I</vt:lpstr>
      <vt:lpstr>WL II</vt:lpstr>
      <vt:lpstr>WL III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Energy Probes with DES</dc:title>
  <dc:creator>KIAS</dc:creator>
  <cp:lastModifiedBy>Administrator</cp:lastModifiedBy>
  <cp:revision>24</cp:revision>
  <dcterms:created xsi:type="dcterms:W3CDTF">2013-02-12T01:54:47Z</dcterms:created>
  <dcterms:modified xsi:type="dcterms:W3CDTF">2013-02-15T01:40:45Z</dcterms:modified>
</cp:coreProperties>
</file>