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40" r:id="rId1"/>
  </p:sldMasterIdLst>
  <p:notesMasterIdLst>
    <p:notesMasterId r:id="rId26"/>
  </p:notesMasterIdLst>
  <p:handoutMasterIdLst>
    <p:handoutMasterId r:id="rId27"/>
  </p:handoutMasterIdLst>
  <p:sldIdLst>
    <p:sldId id="284" r:id="rId2"/>
    <p:sldId id="283" r:id="rId3"/>
    <p:sldId id="319" r:id="rId4"/>
    <p:sldId id="320" r:id="rId5"/>
    <p:sldId id="279" r:id="rId6"/>
    <p:sldId id="325" r:id="rId7"/>
    <p:sldId id="280" r:id="rId8"/>
    <p:sldId id="275" r:id="rId9"/>
    <p:sldId id="310" r:id="rId10"/>
    <p:sldId id="312" r:id="rId11"/>
    <p:sldId id="324" r:id="rId12"/>
    <p:sldId id="317" r:id="rId13"/>
    <p:sldId id="318" r:id="rId14"/>
    <p:sldId id="287" r:id="rId15"/>
    <p:sldId id="313" r:id="rId16"/>
    <p:sldId id="314" r:id="rId17"/>
    <p:sldId id="300" r:id="rId18"/>
    <p:sldId id="315" r:id="rId19"/>
    <p:sldId id="269" r:id="rId20"/>
    <p:sldId id="327" r:id="rId21"/>
    <p:sldId id="288" r:id="rId22"/>
    <p:sldId id="326" r:id="rId23"/>
    <p:sldId id="296" r:id="rId24"/>
    <p:sldId id="30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8" autoAdjust="0"/>
    <p:restoredTop sz="98000" autoAdjust="0"/>
  </p:normalViewPr>
  <p:slideViewPr>
    <p:cSldViewPr snapToGrid="0" snapToObjects="1">
      <p:cViewPr>
        <p:scale>
          <a:sx n="100" d="100"/>
          <a:sy n="100" d="100"/>
        </p:scale>
        <p:origin x="-352" y="-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4AD76-A709-2E42-8595-AE9F83E696D5}" type="datetimeFigureOut">
              <a:rPr lang="en-US" smtClean="0"/>
              <a:t>6/14/13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6E956F-55E5-EA4F-9FAB-27C88474B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948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4193FE-4D9E-704D-B5BF-7D783AA15FBB}" type="datetimeFigureOut">
              <a:rPr lang="en-US" smtClean="0"/>
              <a:t>6/14/13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7A969-1728-C547-B37F-614AFFAD6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9818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964819-49C9-2841-AF1C-E08D7CAD5435}" type="slidenum">
              <a:rPr lang="en-US"/>
              <a:pPr/>
              <a:t>9</a:t>
            </a:fld>
            <a:endParaRPr lang="en-US"/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CED302-8C2B-454B-9B7D-B79D269BE1FD}" type="slidenum">
              <a:rPr lang="en-US"/>
              <a:pPr/>
              <a:t>10</a:t>
            </a:fld>
            <a:endParaRPr lang="en-US"/>
          </a:p>
        </p:txBody>
      </p:sp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RENO Workshop June13-14 2013, Seoul Korea.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RENO Workshop June13-14 2013, Seoul Korea.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RENO Workshop June13-14 2013, Seoul Korea.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RENO Workshop June13-14 2013, Seoul Korea.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RENO Workshop June13-14 2013, Seoul Korea.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3C92-45F4-4C30-810D-4886C1BA69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RENO Workshop June13-14 2013, Seoul Korea.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RENO Workshop June13-14 2013, Seoul Korea.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RENO Workshop June13-14 2013, Seoul Korea.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RENO Workshop June13-14 2013, Seoul Korea.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RENO Workshop June13-14 2013, Seoul Korea.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RENO Workshop June13-14 2013, Seoul Korea.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6/14/13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RENO Workshop June13-14 2013, Seoul Korea.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741" r:id="rId1"/>
    <p:sldLayoutId id="2147484742" r:id="rId2"/>
    <p:sldLayoutId id="2147484743" r:id="rId3"/>
    <p:sldLayoutId id="2147484744" r:id="rId4"/>
    <p:sldLayoutId id="2147484745" r:id="rId5"/>
    <p:sldLayoutId id="2147484746" r:id="rId6"/>
    <p:sldLayoutId id="2147484747" r:id="rId7"/>
    <p:sldLayoutId id="2147484748" r:id="rId8"/>
    <p:sldLayoutId id="2147484749" r:id="rId9"/>
    <p:sldLayoutId id="2147484750" r:id="rId10"/>
    <p:sldLayoutId id="214748475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6025"/>
            <a:ext cx="7772400" cy="1470025"/>
          </a:xfrm>
        </p:spPr>
        <p:txBody>
          <a:bodyPr/>
          <a:lstStyle/>
          <a:p>
            <a:r>
              <a:rPr lang="en-US" dirty="0" smtClean="0"/>
              <a:t>Purification of Liquid Scintillators</a:t>
            </a:r>
            <a:br>
              <a:rPr lang="en-US" dirty="0" smtClean="0"/>
            </a:br>
            <a:r>
              <a:rPr lang="en-US" dirty="0" smtClean="0"/>
              <a:t>for Low Radioactivity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3403600"/>
            <a:ext cx="6400800" cy="1752600"/>
          </a:xfrm>
        </p:spPr>
        <p:txBody>
          <a:bodyPr/>
          <a:lstStyle/>
          <a:p>
            <a:r>
              <a:rPr lang="en-US" dirty="0" smtClean="0"/>
              <a:t>Frank </a:t>
            </a:r>
            <a:r>
              <a:rPr lang="en-US" dirty="0" err="1" smtClean="0"/>
              <a:t>Calaprice</a:t>
            </a:r>
            <a:endParaRPr lang="en-US" dirty="0" smtClean="0"/>
          </a:p>
          <a:p>
            <a:r>
              <a:rPr lang="en-US" dirty="0" smtClean="0"/>
              <a:t>Princeton University</a:t>
            </a:r>
          </a:p>
          <a:p>
            <a:r>
              <a:rPr lang="en-US" dirty="0" err="1" smtClean="0"/>
              <a:t>Borexino</a:t>
            </a:r>
            <a:r>
              <a:rPr lang="en-US" dirty="0" smtClean="0"/>
              <a:t> Experiment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RENO Workshop June13-14 2013, Seoul Korea.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116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7000"/>
            <a:ext cx="8229600" cy="1473200"/>
          </a:xfrm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6-tray distillation column and</a:t>
            </a:r>
            <a:br>
              <a:rPr lang="en-US" dirty="0" smtClean="0"/>
            </a:br>
            <a:r>
              <a:rPr lang="en-US" dirty="0" smtClean="0"/>
              <a:t>   gas stripping column with packing.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 descr="Schematic Distllation Stripping.pdf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34" r="-1134"/>
          <a:stretch/>
        </p:blipFill>
        <p:spPr>
          <a:xfrm>
            <a:off x="215900" y="1612900"/>
            <a:ext cx="4480990" cy="3987799"/>
          </a:xfrm>
        </p:spPr>
      </p:pic>
      <p:pic>
        <p:nvPicPr>
          <p:cNvPr id="6" name="Content Placeholder 5" descr="Photo-installing trays.pdf"/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57" b="-1780"/>
          <a:stretch/>
        </p:blipFill>
        <p:spPr>
          <a:xfrm>
            <a:off x="4754035" y="1562100"/>
            <a:ext cx="3589865" cy="2539999"/>
          </a:xfrm>
        </p:spPr>
      </p:pic>
      <p:pic>
        <p:nvPicPr>
          <p:cNvPr id="9" name="Picture 8" descr="Istalling structured packing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035" y="4036516"/>
            <a:ext cx="3589865" cy="23636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0200" y="5638800"/>
            <a:ext cx="42204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Assembly was done in Princeton</a:t>
            </a:r>
          </a:p>
          <a:p>
            <a:r>
              <a:rPr lang="en-US" sz="2400" dirty="0"/>
              <a:t>r</a:t>
            </a:r>
            <a:r>
              <a:rPr lang="en-US" sz="2400" dirty="0" smtClean="0"/>
              <a:t>adon-suppressed cleanroom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RENO Workshop June13-14 2013, Seoul Korea.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441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Purification of PPO Wavelength Shifter</a:t>
            </a:r>
            <a:endParaRPr lang="en-US" dirty="0"/>
          </a:p>
        </p:txBody>
      </p:sp>
      <p:pic>
        <p:nvPicPr>
          <p:cNvPr id="8" name="Content Placeholder 7" descr="PPO Master solution distillation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39" b="-639"/>
          <a:stretch>
            <a:fillRect/>
          </a:stretch>
        </p:blipFill>
        <p:spPr/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RENO Workshop June13-14 2013, Seoul Korea.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9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Borexino</a:t>
            </a:r>
            <a:r>
              <a:rPr lang="en-US" dirty="0" smtClean="0"/>
              <a:t> Energy Spectrum (BX3)</a:t>
            </a:r>
            <a:br>
              <a:rPr lang="en-US" dirty="0" smtClean="0"/>
            </a:br>
            <a:r>
              <a:rPr lang="en-US" sz="2700" dirty="0" smtClean="0"/>
              <a:t>Phys. Rev. Letts. 107 141302 (2011)</a:t>
            </a:r>
            <a:endParaRPr lang="en-US" sz="2700" dirty="0"/>
          </a:p>
        </p:txBody>
      </p:sp>
      <p:pic>
        <p:nvPicPr>
          <p:cNvPr id="7" name="Content Placeholder 6" descr="BX3 Energy Spectrum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478" r="-13478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RENO Workshop June13-14 2013, Seoul Korea.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684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6600"/>
            </a:solidFill>
          </a:ln>
        </p:spPr>
        <p:txBody>
          <a:bodyPr/>
          <a:lstStyle/>
          <a:p>
            <a:r>
              <a:rPr lang="en-US" dirty="0" smtClean="0"/>
              <a:t>Nylon Scintillator Vessel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Low </a:t>
            </a:r>
            <a:r>
              <a:rPr lang="en-US" dirty="0" err="1" smtClean="0"/>
              <a:t>radioactivitiy</a:t>
            </a:r>
            <a:r>
              <a:rPr lang="en-US" dirty="0" smtClean="0"/>
              <a:t> </a:t>
            </a:r>
            <a:r>
              <a:rPr lang="en-US" dirty="0"/>
              <a:t>s</a:t>
            </a:r>
            <a:r>
              <a:rPr lang="en-US" dirty="0" smtClean="0"/>
              <a:t>cintillator required development of a low radioactivity nylon vessel container.</a:t>
            </a:r>
          </a:p>
          <a:p>
            <a:r>
              <a:rPr lang="en-US" dirty="0" smtClean="0"/>
              <a:t>Low total radioactivity</a:t>
            </a:r>
          </a:p>
          <a:p>
            <a:pPr lvl="1"/>
            <a:r>
              <a:rPr lang="en-US" dirty="0" smtClean="0"/>
              <a:t>Thin nylon file 120 micron thickness</a:t>
            </a:r>
          </a:p>
          <a:p>
            <a:pPr lvl="1"/>
            <a:r>
              <a:rPr lang="en-US" dirty="0" smtClean="0"/>
              <a:t>Low bulk radioactivity [U], [</a:t>
            </a:r>
            <a:r>
              <a:rPr lang="en-US" dirty="0" err="1" smtClean="0"/>
              <a:t>Th</a:t>
            </a:r>
            <a:r>
              <a:rPr lang="en-US" dirty="0" smtClean="0"/>
              <a:t>] ~ 1 </a:t>
            </a:r>
            <a:r>
              <a:rPr lang="en-US" dirty="0" err="1" smtClean="0"/>
              <a:t>ppt</a:t>
            </a:r>
            <a:endParaRPr lang="en-US" dirty="0" smtClean="0"/>
          </a:p>
          <a:p>
            <a:pPr lvl="2"/>
            <a:r>
              <a:rPr lang="en-US" dirty="0" smtClean="0"/>
              <a:t>Careful selection of pellets</a:t>
            </a:r>
          </a:p>
          <a:p>
            <a:pPr lvl="2"/>
            <a:r>
              <a:rPr lang="en-US" dirty="0" smtClean="0"/>
              <a:t>Special extrusion to reduce air contamination</a:t>
            </a:r>
          </a:p>
          <a:p>
            <a:pPr lvl="1"/>
            <a:r>
              <a:rPr lang="en-US" dirty="0" smtClean="0"/>
              <a:t>Low surface radioactivity</a:t>
            </a:r>
          </a:p>
          <a:p>
            <a:pPr lvl="2"/>
            <a:r>
              <a:rPr lang="en-US" dirty="0" smtClean="0"/>
              <a:t>Fabrication in special Class-100 clean room constructed at Princeton University to eliminate particulate (dust).</a:t>
            </a:r>
          </a:p>
          <a:p>
            <a:pPr lvl="2"/>
            <a:r>
              <a:rPr lang="en-US" dirty="0" err="1" smtClean="0"/>
              <a:t>Hermeticlly</a:t>
            </a:r>
            <a:r>
              <a:rPr lang="en-US" dirty="0" smtClean="0"/>
              <a:t> sealed clean room with low radon air.</a:t>
            </a:r>
          </a:p>
          <a:p>
            <a:r>
              <a:rPr lang="en-US" dirty="0"/>
              <a:t>S</a:t>
            </a:r>
            <a:r>
              <a:rPr lang="en-US" dirty="0" smtClean="0"/>
              <a:t>ealed, shipped to Italy, then inflated with synthetic air in clean room air of Stainless Steel Sphere.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RENO Workshop June13-14 2013, Seoul Korea.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78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5738"/>
            <a:ext cx="8229600" cy="1465262"/>
          </a:xfrm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dirty="0" err="1" smtClean="0"/>
              <a:t>Borexino</a:t>
            </a:r>
            <a:r>
              <a:rPr lang="en-US" dirty="0" smtClean="0"/>
              <a:t> Re-Purification Systems</a:t>
            </a:r>
            <a:br>
              <a:rPr lang="en-US" dirty="0" smtClean="0"/>
            </a:br>
            <a:r>
              <a:rPr lang="en-US" sz="3100" dirty="0" smtClean="0"/>
              <a:t>Options for Water Extraction or Distillation</a:t>
            </a:r>
            <a:br>
              <a:rPr lang="en-US" sz="3100" dirty="0" smtClean="0"/>
            </a:br>
            <a:r>
              <a:rPr lang="en-US" sz="3100" dirty="0" smtClean="0"/>
              <a:t>followed by Nitrogen Stripping </a:t>
            </a:r>
            <a:endParaRPr lang="en-US" sz="3100" dirty="0"/>
          </a:p>
        </p:txBody>
      </p:sp>
      <p:pic>
        <p:nvPicPr>
          <p:cNvPr id="7" name="Content Placeholder 6" descr="BX Re-purification systme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6" b="4306"/>
          <a:stretch>
            <a:fillRect/>
          </a:stretch>
        </p:blipFill>
        <p:spPr>
          <a:xfrm>
            <a:off x="457200" y="1879600"/>
            <a:ext cx="8229600" cy="45259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RENO Workshop June13-14 2013, Seoul Korea.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459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38100" cmpd="sng">
            <a:solidFill>
              <a:srgbClr val="FF6600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Results of 6 cycles of Re-purification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5500" baseline="30000" dirty="0" smtClean="0"/>
              <a:t>85</a:t>
            </a:r>
            <a:r>
              <a:rPr lang="en-US" sz="5500" dirty="0" smtClean="0"/>
              <a:t>Kr</a:t>
            </a:r>
            <a:r>
              <a:rPr lang="en-US" sz="5500" dirty="0"/>
              <a:t>:	</a:t>
            </a:r>
            <a:r>
              <a:rPr lang="en-US" sz="5500" dirty="0" smtClean="0"/>
              <a:t>	30 </a:t>
            </a:r>
            <a:r>
              <a:rPr lang="en-US" sz="5500" dirty="0" err="1" smtClean="0"/>
              <a:t>cpd</a:t>
            </a:r>
            <a:r>
              <a:rPr lang="en-US" sz="5500" dirty="0" smtClean="0"/>
              <a:t>/100t </a:t>
            </a:r>
            <a:r>
              <a:rPr lang="en-US" sz="5500" dirty="0"/>
              <a:t>→ </a:t>
            </a:r>
            <a:r>
              <a:rPr lang="en-US" sz="5500" dirty="0" smtClean="0"/>
              <a:t> &lt; </a:t>
            </a:r>
            <a:r>
              <a:rPr lang="en-US" sz="5500" dirty="0"/>
              <a:t>5 </a:t>
            </a:r>
            <a:r>
              <a:rPr lang="en-US" sz="5500" dirty="0" err="1"/>
              <a:t>cpd</a:t>
            </a:r>
            <a:r>
              <a:rPr lang="en-US" sz="5500" dirty="0"/>
              <a:t>/100t </a:t>
            </a:r>
            <a:endParaRPr lang="en-US" sz="5500" dirty="0" smtClean="0"/>
          </a:p>
          <a:p>
            <a:pPr marL="0" indent="0">
              <a:buNone/>
            </a:pPr>
            <a:r>
              <a:rPr lang="en-US" sz="5500" dirty="0"/>
              <a:t>		</a:t>
            </a:r>
          </a:p>
          <a:p>
            <a:r>
              <a:rPr lang="en-US" sz="5500" baseline="30000" dirty="0"/>
              <a:t>210</a:t>
            </a:r>
            <a:r>
              <a:rPr lang="en-US" sz="5500" dirty="0"/>
              <a:t>Bi:	</a:t>
            </a:r>
            <a:r>
              <a:rPr lang="en-US" sz="5500" dirty="0" smtClean="0"/>
              <a:t>	70 </a:t>
            </a:r>
            <a:r>
              <a:rPr lang="en-US" sz="5500" dirty="0" err="1" smtClean="0"/>
              <a:t>cpd</a:t>
            </a:r>
            <a:r>
              <a:rPr lang="en-US" sz="5500" dirty="0" smtClean="0"/>
              <a:t>/100t → </a:t>
            </a:r>
            <a:r>
              <a:rPr lang="en-US" sz="5500" dirty="0"/>
              <a:t>20 </a:t>
            </a:r>
            <a:r>
              <a:rPr lang="en-US" sz="5500" dirty="0" err="1"/>
              <a:t>cpd</a:t>
            </a:r>
            <a:r>
              <a:rPr lang="en-US" sz="5500" dirty="0"/>
              <a:t>/100t </a:t>
            </a:r>
            <a:endParaRPr lang="en-US" sz="5500" dirty="0" smtClean="0"/>
          </a:p>
          <a:p>
            <a:pPr marL="0" indent="0">
              <a:buNone/>
            </a:pPr>
            <a:endParaRPr lang="en-US" sz="5500" dirty="0" smtClean="0"/>
          </a:p>
          <a:p>
            <a:r>
              <a:rPr lang="en-US" sz="5100" baseline="30000" dirty="0" smtClean="0"/>
              <a:t>210</a:t>
            </a:r>
            <a:r>
              <a:rPr lang="en-US" sz="5100" dirty="0" smtClean="0"/>
              <a:t>Po</a:t>
            </a:r>
            <a:r>
              <a:rPr lang="en-US" sz="5100" dirty="0"/>
              <a:t>:	</a:t>
            </a:r>
            <a:r>
              <a:rPr lang="en-US" sz="5100" dirty="0" smtClean="0"/>
              <a:t>	Essentially unchanged (?)</a:t>
            </a:r>
          </a:p>
          <a:p>
            <a:pPr marL="0" indent="0">
              <a:buNone/>
            </a:pPr>
            <a:endParaRPr lang="en-US" sz="5100" dirty="0" smtClean="0"/>
          </a:p>
          <a:p>
            <a:r>
              <a:rPr lang="en-US" sz="5500" baseline="30000" dirty="0"/>
              <a:t>238</a:t>
            </a:r>
            <a:r>
              <a:rPr lang="en-US" sz="5500" dirty="0"/>
              <a:t>U (</a:t>
            </a:r>
            <a:r>
              <a:rPr lang="en-US" sz="5500" baseline="30000" dirty="0" smtClean="0"/>
              <a:t>226</a:t>
            </a:r>
            <a:r>
              <a:rPr lang="en-US" sz="5500" dirty="0" smtClean="0"/>
              <a:t>Ra)</a:t>
            </a:r>
            <a:r>
              <a:rPr lang="en-US" sz="5500" dirty="0"/>
              <a:t>: </a:t>
            </a:r>
            <a:r>
              <a:rPr lang="en-US" sz="5500" dirty="0" smtClean="0"/>
              <a:t>	&lt; </a:t>
            </a:r>
            <a:r>
              <a:rPr lang="en-US" sz="5500" dirty="0"/>
              <a:t>9.7 x 10</a:t>
            </a:r>
            <a:r>
              <a:rPr lang="en-US" sz="5500" baseline="30000" dirty="0"/>
              <a:t>-19 </a:t>
            </a:r>
            <a:r>
              <a:rPr lang="en-US" sz="5500" dirty="0"/>
              <a:t>g/</a:t>
            </a:r>
            <a:r>
              <a:rPr lang="en-US" sz="5500" dirty="0" smtClean="0"/>
              <a:t>g</a:t>
            </a:r>
          </a:p>
          <a:p>
            <a:pPr lvl="1"/>
            <a:r>
              <a:rPr lang="en-US" sz="5100" dirty="0" smtClean="0"/>
              <a:t>This is a spectacular result with &lt; 1 </a:t>
            </a:r>
            <a:r>
              <a:rPr lang="en-US" sz="5100" dirty="0" err="1" smtClean="0"/>
              <a:t>ct</a:t>
            </a:r>
            <a:r>
              <a:rPr lang="en-US" sz="5100" dirty="0" smtClean="0"/>
              <a:t>/</a:t>
            </a:r>
            <a:r>
              <a:rPr lang="en-US" sz="5100" dirty="0" err="1" smtClean="0"/>
              <a:t>yr</a:t>
            </a:r>
            <a:r>
              <a:rPr lang="en-US" sz="5100" dirty="0" smtClean="0"/>
              <a:t>/100t of </a:t>
            </a:r>
            <a:r>
              <a:rPr lang="en-US" sz="5100" baseline="30000" dirty="0" smtClean="0"/>
              <a:t>214</a:t>
            </a:r>
            <a:r>
              <a:rPr lang="en-US" sz="5100" dirty="0" smtClean="0"/>
              <a:t>Bi-</a:t>
            </a:r>
            <a:r>
              <a:rPr lang="en-US" sz="5100" baseline="30000" dirty="0" smtClean="0"/>
              <a:t>214</a:t>
            </a:r>
            <a:r>
              <a:rPr lang="en-US" sz="5100" dirty="0" smtClean="0"/>
              <a:t>Po delayed coincidences observed!</a:t>
            </a:r>
          </a:p>
          <a:p>
            <a:pPr marL="0" indent="0">
              <a:buNone/>
            </a:pPr>
            <a:endParaRPr lang="en-US" sz="5500" dirty="0" smtClean="0"/>
          </a:p>
          <a:p>
            <a:r>
              <a:rPr lang="en-US" sz="5100" baseline="30000" dirty="0" smtClean="0"/>
              <a:t>232</a:t>
            </a:r>
            <a:r>
              <a:rPr lang="en-US" sz="5100" dirty="0" smtClean="0"/>
              <a:t>Th:		&lt; 2.9 x 10</a:t>
            </a:r>
            <a:r>
              <a:rPr lang="en-US" sz="5100" baseline="30000" dirty="0" smtClean="0"/>
              <a:t>-18 </a:t>
            </a:r>
            <a:r>
              <a:rPr lang="en-US" sz="5100" dirty="0" smtClean="0"/>
              <a:t>g/g</a:t>
            </a:r>
            <a:endParaRPr lang="en-US" sz="51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6/14/13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RENO Workshop June13-14 2013, Seoul Korea.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807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General Comments 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1. Nitrogen Stripping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9900" y="16129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Nitrogen stripping removed </a:t>
            </a:r>
            <a:r>
              <a:rPr lang="en-US" baseline="30000" dirty="0" smtClean="0"/>
              <a:t>85</a:t>
            </a:r>
            <a:r>
              <a:rPr lang="en-US" dirty="0" smtClean="0"/>
              <a:t>Kr very well.</a:t>
            </a:r>
          </a:p>
          <a:p>
            <a:pPr lvl="1"/>
            <a:r>
              <a:rPr lang="en-US" dirty="0" smtClean="0"/>
              <a:t>The column was designed properly.</a:t>
            </a:r>
          </a:p>
          <a:p>
            <a:pPr lvl="1"/>
            <a:r>
              <a:rPr lang="en-US" dirty="0" smtClean="0"/>
              <a:t>The upper limits of </a:t>
            </a:r>
            <a:r>
              <a:rPr lang="en-US" baseline="30000" dirty="0" smtClean="0"/>
              <a:t>39</a:t>
            </a:r>
            <a:r>
              <a:rPr lang="en-US" dirty="0" smtClean="0"/>
              <a:t>Ar and </a:t>
            </a:r>
            <a:r>
              <a:rPr lang="en-US" baseline="30000" dirty="0" smtClean="0"/>
              <a:t>85</a:t>
            </a:r>
            <a:r>
              <a:rPr lang="en-US" dirty="0" smtClean="0"/>
              <a:t>Kr in nitrogen was calculated in advance using standard chemical methods.</a:t>
            </a:r>
          </a:p>
          <a:p>
            <a:pPr lvl="1"/>
            <a:r>
              <a:rPr lang="en-US" dirty="0" smtClean="0"/>
              <a:t> Methods to measure the argon and krypton in nitrogen were known.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M</a:t>
            </a:r>
            <a:r>
              <a:rPr lang="en-US" dirty="0" smtClean="0"/>
              <a:t>easurements were made to meet the requirements.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RENO Workshop June13-14 2013, Seoul Korea.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6081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1143000"/>
          </a:xfrm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Low </a:t>
            </a:r>
            <a:r>
              <a:rPr lang="en-US" baseline="30000" dirty="0" smtClean="0"/>
              <a:t>39</a:t>
            </a:r>
            <a:r>
              <a:rPr lang="en-US" dirty="0" smtClean="0"/>
              <a:t>Ar and </a:t>
            </a:r>
            <a:r>
              <a:rPr lang="en-US" baseline="30000" dirty="0" smtClean="0"/>
              <a:t>85</a:t>
            </a:r>
            <a:r>
              <a:rPr lang="en-US" dirty="0" smtClean="0"/>
              <a:t>Kr (LAK) Nitrogen</a:t>
            </a:r>
            <a:br>
              <a:rPr lang="en-US" dirty="0" smtClean="0"/>
            </a:br>
            <a:r>
              <a:rPr lang="en-US" dirty="0" smtClean="0"/>
              <a:t>H. </a:t>
            </a:r>
            <a:r>
              <a:rPr lang="en-US" dirty="0" err="1" smtClean="0"/>
              <a:t>Simgen</a:t>
            </a:r>
            <a:r>
              <a:rPr lang="en-US" dirty="0" smtClean="0"/>
              <a:t>, G. </a:t>
            </a:r>
            <a:r>
              <a:rPr lang="en-US" dirty="0" err="1" smtClean="0"/>
              <a:t>Zuzel</a:t>
            </a:r>
            <a:r>
              <a:rPr lang="en-US" dirty="0" smtClean="0"/>
              <a:t> LRT 2006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RENO Workshop June13-14 2013, Seoul Korea.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Measurement techniques:</a:t>
            </a:r>
          </a:p>
          <a:p>
            <a:pPr lvl="1"/>
            <a:r>
              <a:rPr lang="en-US" dirty="0" smtClean="0"/>
              <a:t>Noble gas mass spectrometry.</a:t>
            </a:r>
          </a:p>
          <a:p>
            <a:pPr lvl="1"/>
            <a:r>
              <a:rPr lang="en-US" dirty="0" smtClean="0"/>
              <a:t>Low background gas proportional counter</a:t>
            </a:r>
          </a:p>
          <a:p>
            <a:r>
              <a:rPr lang="en-US" dirty="0" err="1" smtClean="0"/>
              <a:t>Borexino</a:t>
            </a:r>
            <a:r>
              <a:rPr lang="en-US" dirty="0" smtClean="0"/>
              <a:t> Requirements:</a:t>
            </a:r>
          </a:p>
          <a:p>
            <a:pPr lvl="1"/>
            <a:r>
              <a:rPr lang="en-US" baseline="30000" dirty="0" smtClean="0"/>
              <a:t>85</a:t>
            </a:r>
            <a:r>
              <a:rPr lang="en-US" dirty="0" smtClean="0"/>
              <a:t>Kr:	&lt; 0.2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Bqm</a:t>
            </a:r>
            <a:r>
              <a:rPr lang="en-US" baseline="30000" dirty="0" smtClean="0"/>
              <a:t>3</a:t>
            </a:r>
          </a:p>
          <a:p>
            <a:pPr lvl="1"/>
            <a:r>
              <a:rPr lang="en-US" baseline="30000" dirty="0" smtClean="0"/>
              <a:t>39</a:t>
            </a:r>
            <a:r>
              <a:rPr lang="en-US" dirty="0" smtClean="0"/>
              <a:t>Ar:	&lt; 0.6 </a:t>
            </a:r>
            <a:r>
              <a:rPr lang="en-US" dirty="0" err="1" smtClean="0">
                <a:latin typeface="Symbol" charset="2"/>
                <a:cs typeface="Symbol" charset="2"/>
              </a:rPr>
              <a:t>m</a:t>
            </a:r>
            <a:r>
              <a:rPr lang="en-US" dirty="0" err="1" smtClean="0"/>
              <a:t>Bq</a:t>
            </a:r>
            <a:r>
              <a:rPr lang="en-US" dirty="0" smtClean="0"/>
              <a:t>/m</a:t>
            </a:r>
            <a:r>
              <a:rPr lang="en-US" baseline="30000" dirty="0" smtClean="0"/>
              <a:t>3</a:t>
            </a:r>
            <a:endParaRPr lang="en-US" dirty="0" smtClean="0"/>
          </a:p>
          <a:p>
            <a:r>
              <a:rPr lang="en-US" dirty="0" smtClean="0"/>
              <a:t>Tested European Suppliers and delivery system.</a:t>
            </a:r>
          </a:p>
          <a:p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14951930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General Comments</a:t>
            </a:r>
            <a:br>
              <a:rPr lang="en-US" dirty="0" smtClean="0"/>
            </a:br>
            <a:r>
              <a:rPr lang="en-US" dirty="0" smtClean="0"/>
              <a:t>2. Water Extraction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aseline="30000" dirty="0" smtClean="0"/>
              <a:t>238</a:t>
            </a:r>
            <a:r>
              <a:rPr lang="en-US" dirty="0" smtClean="0"/>
              <a:t>U reduced by factor &gt;15 (</a:t>
            </a:r>
            <a:r>
              <a:rPr lang="en-US" baseline="30000" dirty="0" smtClean="0"/>
              <a:t>214</a:t>
            </a:r>
            <a:r>
              <a:rPr lang="en-US" dirty="0" smtClean="0"/>
              <a:t>Bi-Po  actually </a:t>
            </a:r>
            <a:r>
              <a:rPr lang="en-US" baseline="30000" dirty="0" smtClean="0"/>
              <a:t>226</a:t>
            </a:r>
            <a:r>
              <a:rPr lang="en-US" dirty="0" smtClean="0"/>
              <a:t>Ra)</a:t>
            </a:r>
          </a:p>
          <a:p>
            <a:r>
              <a:rPr lang="en-US" baseline="30000" dirty="0" smtClean="0"/>
              <a:t>232</a:t>
            </a:r>
            <a:r>
              <a:rPr lang="en-US" dirty="0" smtClean="0"/>
              <a:t>Th reduced by factor &gt;3  (</a:t>
            </a:r>
            <a:r>
              <a:rPr lang="en-US" baseline="30000" dirty="0" smtClean="0"/>
              <a:t>212</a:t>
            </a:r>
            <a:r>
              <a:rPr lang="en-US" dirty="0" smtClean="0"/>
              <a:t>Bi-Po)</a:t>
            </a:r>
          </a:p>
          <a:p>
            <a:r>
              <a:rPr lang="en-US" baseline="30000" dirty="0" smtClean="0"/>
              <a:t>210</a:t>
            </a:r>
            <a:r>
              <a:rPr lang="en-US" dirty="0" smtClean="0"/>
              <a:t>Pb reduced by factor of  ~4</a:t>
            </a:r>
          </a:p>
          <a:p>
            <a:r>
              <a:rPr lang="en-US" baseline="30000" dirty="0" smtClean="0"/>
              <a:t>210</a:t>
            </a:r>
            <a:r>
              <a:rPr lang="en-US" dirty="0" smtClean="0"/>
              <a:t>Po </a:t>
            </a:r>
            <a:r>
              <a:rPr lang="en-US" dirty="0"/>
              <a:t> </a:t>
            </a:r>
            <a:r>
              <a:rPr lang="en-US" dirty="0" smtClean="0"/>
              <a:t>not reduced.</a:t>
            </a:r>
          </a:p>
          <a:p>
            <a:endParaRPr lang="en-US" dirty="0" smtClean="0"/>
          </a:p>
          <a:p>
            <a:r>
              <a:rPr lang="en-US" dirty="0" smtClean="0"/>
              <a:t>The water </a:t>
            </a:r>
            <a:r>
              <a:rPr lang="en-US" dirty="0"/>
              <a:t>extraction column was designed </a:t>
            </a:r>
            <a:r>
              <a:rPr lang="en-US" dirty="0" smtClean="0"/>
              <a:t>well, but…</a:t>
            </a:r>
          </a:p>
          <a:p>
            <a:r>
              <a:rPr lang="en-US" dirty="0" smtClean="0"/>
              <a:t>The </a:t>
            </a:r>
            <a:r>
              <a:rPr lang="en-US" dirty="0"/>
              <a:t>system to distill and re-use water had </a:t>
            </a:r>
            <a:r>
              <a:rPr lang="en-US" dirty="0" smtClean="0"/>
              <a:t>a flaw that required a change in procedure to drain wastes properly.  The change was implemented for last 2 operations, which gave the best performance. </a:t>
            </a:r>
          </a:p>
          <a:p>
            <a:r>
              <a:rPr lang="en-US" dirty="0" smtClean="0"/>
              <a:t>Studies of the water plant after the operations indicate high levels of  </a:t>
            </a:r>
            <a:r>
              <a:rPr lang="en-US" baseline="30000" dirty="0" smtClean="0"/>
              <a:t>210</a:t>
            </a:r>
            <a:r>
              <a:rPr lang="en-US" dirty="0" smtClean="0"/>
              <a:t>Pb, and especially </a:t>
            </a:r>
            <a:r>
              <a:rPr lang="en-US" baseline="30000" dirty="0" smtClean="0"/>
              <a:t>210</a:t>
            </a:r>
            <a:r>
              <a:rPr lang="en-US" dirty="0" smtClean="0"/>
              <a:t>Po, in the water that contacts the scintillator.</a:t>
            </a:r>
          </a:p>
          <a:p>
            <a:r>
              <a:rPr lang="en-US" dirty="0" smtClean="0"/>
              <a:t>The </a:t>
            </a:r>
            <a:r>
              <a:rPr lang="en-US" baseline="30000" dirty="0" smtClean="0"/>
              <a:t>210</a:t>
            </a:r>
            <a:r>
              <a:rPr lang="en-US" dirty="0" smtClean="0"/>
              <a:t>Pb and </a:t>
            </a:r>
            <a:r>
              <a:rPr lang="en-US" baseline="30000" dirty="0" smtClean="0"/>
              <a:t>210</a:t>
            </a:r>
            <a:r>
              <a:rPr lang="en-US" dirty="0" smtClean="0"/>
              <a:t>Po are produced by </a:t>
            </a:r>
            <a:r>
              <a:rPr lang="en-US" baseline="30000" dirty="0" smtClean="0"/>
              <a:t>222</a:t>
            </a:r>
            <a:r>
              <a:rPr lang="en-US" dirty="0" smtClean="0"/>
              <a:t>Rn in ground water.</a:t>
            </a:r>
          </a:p>
          <a:p>
            <a:pPr lvl="1"/>
            <a:r>
              <a:rPr lang="en-US" dirty="0" smtClean="0"/>
              <a:t>De-ionization processes are not very effective for removing </a:t>
            </a:r>
            <a:r>
              <a:rPr lang="en-US" dirty="0" err="1" smtClean="0"/>
              <a:t>Pb</a:t>
            </a:r>
            <a:r>
              <a:rPr lang="en-US" dirty="0" smtClean="0"/>
              <a:t> and Po.</a:t>
            </a:r>
          </a:p>
          <a:p>
            <a:pPr lvl="1"/>
            <a:r>
              <a:rPr lang="en-US" dirty="0" smtClean="0"/>
              <a:t>Distillation is needed, but may have to contend with volatile compounds of Po.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RENO Workshop June13-14 2013, Seoul Korea.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1945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 of Scintillator Re-Purification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Successful Water Extraction &amp; N</a:t>
            </a:r>
            <a:r>
              <a:rPr lang="en-US" baseline="-25000" dirty="0" smtClean="0"/>
              <a:t>2</a:t>
            </a:r>
            <a:r>
              <a:rPr lang="en-US" dirty="0" smtClean="0"/>
              <a:t> Stripping</a:t>
            </a:r>
          </a:p>
          <a:p>
            <a:pPr lvl="2"/>
            <a:r>
              <a:rPr lang="en-US" baseline="30000" dirty="0" smtClean="0"/>
              <a:t>85</a:t>
            </a:r>
            <a:r>
              <a:rPr lang="en-US" dirty="0" smtClean="0"/>
              <a:t>Kr, </a:t>
            </a:r>
            <a:r>
              <a:rPr lang="en-US" baseline="30000" dirty="0" smtClean="0"/>
              <a:t>238</a:t>
            </a:r>
            <a:r>
              <a:rPr lang="en-US" dirty="0" smtClean="0"/>
              <a:t>U (</a:t>
            </a:r>
            <a:r>
              <a:rPr lang="en-US" baseline="30000" dirty="0" smtClean="0"/>
              <a:t>226</a:t>
            </a:r>
            <a:r>
              <a:rPr lang="en-US" dirty="0" smtClean="0"/>
              <a:t>Ra), </a:t>
            </a:r>
            <a:r>
              <a:rPr lang="en-US" baseline="30000" dirty="0" smtClean="0"/>
              <a:t>232</a:t>
            </a:r>
            <a:r>
              <a:rPr lang="en-US" dirty="0" smtClean="0"/>
              <a:t>Th, </a:t>
            </a:r>
            <a:r>
              <a:rPr lang="en-US" baseline="30000" dirty="0" smtClean="0"/>
              <a:t>210</a:t>
            </a:r>
            <a:r>
              <a:rPr lang="en-US" dirty="0" smtClean="0"/>
              <a:t>Pb reduced.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Failure to reduce </a:t>
            </a:r>
            <a:r>
              <a:rPr lang="en-US" baseline="30000" dirty="0" smtClean="0"/>
              <a:t>210</a:t>
            </a:r>
            <a:r>
              <a:rPr lang="en-US" dirty="0" smtClean="0"/>
              <a:t>Po significantly.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Discovery of radon daughters in de</a:t>
            </a:r>
            <a:r>
              <a:rPr lang="en-US" smtClean="0"/>
              <a:t>-ionized </a:t>
            </a:r>
            <a:r>
              <a:rPr lang="en-US" dirty="0" smtClean="0"/>
              <a:t>water at levels </a:t>
            </a:r>
            <a:r>
              <a:rPr lang="en-US" smtClean="0"/>
              <a:t>of  </a:t>
            </a:r>
            <a:r>
              <a:rPr lang="en-US" dirty="0" smtClean="0"/>
              <a:t>1-100 </a:t>
            </a:r>
            <a:r>
              <a:rPr lang="en-US" dirty="0" err="1" smtClean="0"/>
              <a:t>mBq</a:t>
            </a:r>
            <a:r>
              <a:rPr lang="en-US" dirty="0" smtClean="0"/>
              <a:t>/m</a:t>
            </a:r>
            <a:r>
              <a:rPr lang="en-US" baseline="30000" dirty="0" smtClean="0"/>
              <a:t>3 </a:t>
            </a:r>
            <a:endParaRPr lang="en-US" dirty="0" smtClean="0"/>
          </a:p>
          <a:p>
            <a:pPr lvl="2"/>
            <a:r>
              <a:rPr lang="en-US" dirty="0" smtClean="0"/>
              <a:t>New processes and equipment are being developed for more efficient removal of </a:t>
            </a:r>
            <a:r>
              <a:rPr lang="en-US" dirty="0" err="1" smtClean="0"/>
              <a:t>Pb</a:t>
            </a:r>
            <a:r>
              <a:rPr lang="en-US" dirty="0" smtClean="0"/>
              <a:t> and Po from water.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 productive second phase of </a:t>
            </a:r>
            <a:r>
              <a:rPr lang="en-US" dirty="0" err="1" smtClean="0"/>
              <a:t>Borexino</a:t>
            </a:r>
            <a:r>
              <a:rPr lang="en-US" dirty="0" smtClean="0"/>
              <a:t> looks promising.</a:t>
            </a:r>
          </a:p>
          <a:p>
            <a:pPr marL="1371600" lvl="2" indent="-514350"/>
            <a:endParaRPr lang="en-US" dirty="0" smtClean="0"/>
          </a:p>
          <a:p>
            <a:pPr marL="1371600" lvl="2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RENO Workshop June13-14 2013, Seoul Korea.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968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Liquid Scintillator Radioactivity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Extreme </a:t>
            </a:r>
            <a:r>
              <a:rPr lang="en-US" dirty="0"/>
              <a:t>scintillator </a:t>
            </a:r>
            <a:r>
              <a:rPr lang="en-US" dirty="0" smtClean="0"/>
              <a:t>radio-purity is essential for solar neutrino measurements.</a:t>
            </a:r>
          </a:p>
          <a:p>
            <a:r>
              <a:rPr lang="en-US" dirty="0" smtClean="0"/>
              <a:t>Initial </a:t>
            </a:r>
            <a:r>
              <a:rPr lang="en-US" dirty="0" err="1" smtClean="0"/>
              <a:t>Borexino</a:t>
            </a:r>
            <a:r>
              <a:rPr lang="en-US" dirty="0" smtClean="0"/>
              <a:t> data on </a:t>
            </a:r>
            <a:r>
              <a:rPr lang="en-US" baseline="30000" dirty="0" smtClean="0"/>
              <a:t>7</a:t>
            </a:r>
            <a:r>
              <a:rPr lang="en-US" dirty="0" smtClean="0"/>
              <a:t>Be, </a:t>
            </a:r>
            <a:r>
              <a:rPr lang="en-US" baseline="30000" dirty="0" smtClean="0"/>
              <a:t>8</a:t>
            </a:r>
            <a:r>
              <a:rPr lang="en-US" dirty="0" smtClean="0"/>
              <a:t>B, and pep solar neutrino data relied on process equipment developed in the 1990’s. </a:t>
            </a:r>
          </a:p>
          <a:p>
            <a:pPr lvl="1"/>
            <a:r>
              <a:rPr lang="en-US" dirty="0" smtClean="0"/>
              <a:t>Distillation</a:t>
            </a:r>
          </a:p>
          <a:p>
            <a:pPr lvl="1"/>
            <a:r>
              <a:rPr lang="en-US" dirty="0" smtClean="0"/>
              <a:t>Water extraction</a:t>
            </a:r>
          </a:p>
          <a:p>
            <a:pPr lvl="1"/>
            <a:r>
              <a:rPr lang="en-US" dirty="0" smtClean="0"/>
              <a:t>Nitrogen stripping</a:t>
            </a:r>
            <a:endParaRPr lang="en-US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/>
              <a:t>Better accuracy on</a:t>
            </a:r>
            <a:r>
              <a:rPr lang="en-US" sz="3200" baseline="30000" dirty="0"/>
              <a:t>7</a:t>
            </a:r>
            <a:r>
              <a:rPr lang="en-US" sz="3200" dirty="0"/>
              <a:t>Be, </a:t>
            </a:r>
            <a:r>
              <a:rPr lang="en-US" sz="3200" baseline="30000" dirty="0"/>
              <a:t>8</a:t>
            </a:r>
            <a:r>
              <a:rPr lang="en-US" sz="3200" dirty="0"/>
              <a:t>B, and pep solar neutrinos and possible measurement of </a:t>
            </a:r>
            <a:r>
              <a:rPr lang="en-US" sz="3200" dirty="0" err="1"/>
              <a:t>pp</a:t>
            </a:r>
            <a:r>
              <a:rPr lang="en-US" sz="3200" dirty="0"/>
              <a:t> and CNO neutrinos motivate a second phase of </a:t>
            </a:r>
            <a:r>
              <a:rPr lang="en-US" sz="3200" dirty="0" err="1"/>
              <a:t>Borexino</a:t>
            </a:r>
            <a:r>
              <a:rPr lang="en-US" sz="3200" dirty="0"/>
              <a:t> with lower backgrounds</a:t>
            </a:r>
            <a:r>
              <a:rPr lang="en-US" sz="3200" dirty="0" smtClean="0"/>
              <a:t>.</a:t>
            </a:r>
          </a:p>
          <a:p>
            <a:pPr lvl="1"/>
            <a:r>
              <a:rPr lang="en-US" sz="3200" dirty="0" smtClean="0"/>
              <a:t>A new campaign of re-purification to achieve lower backgrounds for a second phase of </a:t>
            </a:r>
            <a:r>
              <a:rPr lang="en-US" sz="3200" dirty="0" err="1" smtClean="0"/>
              <a:t>Borexino</a:t>
            </a:r>
            <a:r>
              <a:rPr lang="en-US" sz="3200" dirty="0" smtClean="0"/>
              <a:t> started in 2010.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RENO Workshop June13-14 2013, Seoul Korea.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277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Initial filling of </a:t>
            </a:r>
            <a:r>
              <a:rPr lang="en-US" dirty="0" err="1" smtClean="0"/>
              <a:t>Borexino</a:t>
            </a:r>
            <a:r>
              <a:rPr lang="en-US" dirty="0" smtClean="0"/>
              <a:t> gave low background except for </a:t>
            </a:r>
            <a:r>
              <a:rPr lang="en-US" baseline="30000" dirty="0" smtClean="0"/>
              <a:t>210</a:t>
            </a:r>
            <a:r>
              <a:rPr lang="en-US" dirty="0" smtClean="0"/>
              <a:t>Po, which was very high.</a:t>
            </a:r>
          </a:p>
          <a:p>
            <a:pPr lvl="1"/>
            <a:r>
              <a:rPr lang="en-US" dirty="0" smtClean="0"/>
              <a:t>Recent studies of the water show that de-</a:t>
            </a:r>
            <a:r>
              <a:rPr lang="en-US" dirty="0" err="1" smtClean="0"/>
              <a:t>ionzation</a:t>
            </a:r>
            <a:r>
              <a:rPr lang="en-US" dirty="0" smtClean="0"/>
              <a:t> processes are not effective for removing </a:t>
            </a:r>
            <a:r>
              <a:rPr lang="en-US" baseline="30000" dirty="0" smtClean="0"/>
              <a:t>210</a:t>
            </a:r>
            <a:r>
              <a:rPr lang="en-US" dirty="0" smtClean="0"/>
              <a:t>Po, and poor for removing </a:t>
            </a:r>
            <a:r>
              <a:rPr lang="en-US" baseline="30000" dirty="0" smtClean="0"/>
              <a:t>210</a:t>
            </a:r>
            <a:r>
              <a:rPr lang="en-US" dirty="0" smtClean="0"/>
              <a:t>Pb.</a:t>
            </a:r>
          </a:p>
          <a:p>
            <a:pPr lvl="1"/>
            <a:r>
              <a:rPr lang="en-US" dirty="0" smtClean="0"/>
              <a:t>Thus, filling </a:t>
            </a:r>
            <a:r>
              <a:rPr lang="en-US" dirty="0" err="1" smtClean="0"/>
              <a:t>Borexino</a:t>
            </a:r>
            <a:r>
              <a:rPr lang="en-US" dirty="0" smtClean="0"/>
              <a:t> with water first may have caused the high level of </a:t>
            </a:r>
            <a:r>
              <a:rPr lang="en-US" baseline="30000" dirty="0" smtClean="0"/>
              <a:t>210</a:t>
            </a:r>
            <a:r>
              <a:rPr lang="en-US" dirty="0" smtClean="0"/>
              <a:t>Po.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Nitrogen stripping and water extraction are convenient for re-purification of multi-component scintillator, compared to distillation.</a:t>
            </a:r>
          </a:p>
          <a:p>
            <a:pPr lvl="1"/>
            <a:r>
              <a:rPr lang="en-US" baseline="30000" dirty="0" smtClean="0"/>
              <a:t>85</a:t>
            </a:r>
            <a:r>
              <a:rPr lang="en-US" dirty="0" smtClean="0"/>
              <a:t>Kr removed well, and </a:t>
            </a:r>
            <a:r>
              <a:rPr lang="en-US" baseline="30000" dirty="0" smtClean="0"/>
              <a:t>210</a:t>
            </a:r>
            <a:r>
              <a:rPr lang="en-US" dirty="0" smtClean="0"/>
              <a:t>Pb, to some extent, </a:t>
            </a:r>
            <a:r>
              <a:rPr lang="en-US" baseline="30000" dirty="0" smtClean="0"/>
              <a:t>210</a:t>
            </a:r>
            <a:r>
              <a:rPr lang="en-US" dirty="0" smtClean="0"/>
              <a:t>Po, not well.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Removing the radon daughters from the water supply should help toward efficient removal of </a:t>
            </a:r>
            <a:r>
              <a:rPr lang="en-US" baseline="30000" dirty="0" smtClean="0"/>
              <a:t>210</a:t>
            </a:r>
            <a:r>
              <a:rPr lang="en-US" dirty="0" smtClean="0"/>
              <a:t>Pb and </a:t>
            </a:r>
            <a:r>
              <a:rPr lang="en-US" baseline="30000" dirty="0" smtClean="0"/>
              <a:t>210</a:t>
            </a:r>
            <a:r>
              <a:rPr lang="en-US" dirty="0" smtClean="0"/>
              <a:t>Po by water extraction.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RENO Workshop June13-14 2013, Seoul Korea.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7871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1138"/>
            <a:ext cx="8229600" cy="1143000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Water Extraction System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54000" y="1354138"/>
            <a:ext cx="4749800" cy="517366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Water is supplied by BX Water Plant  (see M. </a:t>
            </a:r>
            <a:r>
              <a:rPr lang="en-US" dirty="0" err="1" smtClean="0"/>
              <a:t>Giammarchi</a:t>
            </a:r>
            <a:r>
              <a:rPr lang="en-US" dirty="0" smtClean="0"/>
              <a:t> talk).</a:t>
            </a:r>
          </a:p>
          <a:p>
            <a:r>
              <a:rPr lang="en-US" dirty="0" smtClean="0"/>
              <a:t>Single stage evaporator (E201-V201) produces steam that is condensed into V202.</a:t>
            </a:r>
          </a:p>
          <a:p>
            <a:r>
              <a:rPr lang="en-US" dirty="0" smtClean="0"/>
              <a:t>Water from V202 flows into top of packed  column C200 and returns to V201. </a:t>
            </a:r>
          </a:p>
          <a:p>
            <a:r>
              <a:rPr lang="en-US" dirty="0" smtClean="0"/>
              <a:t>Scintillator </a:t>
            </a:r>
            <a:r>
              <a:rPr lang="en-US" dirty="0"/>
              <a:t>enters </a:t>
            </a:r>
            <a:r>
              <a:rPr lang="en-US" dirty="0" smtClean="0"/>
              <a:t>bottom of C200, flows upwards against water and exists at top.</a:t>
            </a:r>
          </a:p>
          <a:p>
            <a:r>
              <a:rPr lang="en-US" dirty="0" smtClean="0"/>
              <a:t>10% of water is wasted out bottom of E201-V201 at same rate as make-up water is added. </a:t>
            </a:r>
          </a:p>
          <a:p>
            <a:r>
              <a:rPr lang="en-US" dirty="0" smtClean="0"/>
              <a:t>Waste design is flawed.</a:t>
            </a:r>
          </a:p>
          <a:p>
            <a:endParaRPr lang="en-US" dirty="0"/>
          </a:p>
        </p:txBody>
      </p:sp>
      <p:pic>
        <p:nvPicPr>
          <p:cNvPr id="9" name="Content Placeholder 8" descr="BX Water Extraction System sketch.pd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826" r="-9826"/>
          <a:stretch>
            <a:fillRect/>
          </a:stretch>
        </p:blipFill>
        <p:spPr>
          <a:xfrm>
            <a:off x="4876800" y="1600200"/>
            <a:ext cx="4038600" cy="45259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RENO Workshop June13-14 2013, Seoul Korea.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579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RENO Workshop June13-14 2013, Seoul Korea.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1254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Re-Purification of BX Scintillator</a:t>
            </a:r>
            <a:br>
              <a:rPr lang="en-US" dirty="0" smtClean="0"/>
            </a:br>
            <a:r>
              <a:rPr lang="en-US" dirty="0" smtClean="0"/>
              <a:t>2010-2011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1800"/>
            <a:ext cx="8229600" cy="4525963"/>
          </a:xfrm>
        </p:spPr>
        <p:txBody>
          <a:bodyPr>
            <a:normAutofit fontScale="40000" lnSpcReduction="20000"/>
          </a:bodyPr>
          <a:lstStyle/>
          <a:p>
            <a:r>
              <a:rPr lang="en-US" sz="5100" dirty="0" smtClean="0"/>
              <a:t>From 2007 to 2010 the </a:t>
            </a:r>
            <a:r>
              <a:rPr lang="en-US" sz="5100" baseline="30000" dirty="0"/>
              <a:t>210</a:t>
            </a:r>
            <a:r>
              <a:rPr lang="en-US" sz="5100" dirty="0"/>
              <a:t>Bi </a:t>
            </a:r>
            <a:r>
              <a:rPr lang="en-US" sz="5100" dirty="0" smtClean="0"/>
              <a:t>background increased</a:t>
            </a:r>
          </a:p>
          <a:p>
            <a:pPr lvl="1"/>
            <a:r>
              <a:rPr lang="en-US" sz="4700" dirty="0" smtClean="0"/>
              <a:t>Causes: Scintillator refill operations to cope with vessel leak.  Other?</a:t>
            </a:r>
          </a:p>
          <a:p>
            <a:pPr lvl="1"/>
            <a:r>
              <a:rPr lang="en-US" sz="4800" baseline="30000" dirty="0" smtClean="0"/>
              <a:t>210</a:t>
            </a:r>
            <a:r>
              <a:rPr lang="en-US" sz="4800" dirty="0" smtClean="0"/>
              <a:t>Bi </a:t>
            </a:r>
            <a:r>
              <a:rPr lang="en-US" sz="4800" dirty="0"/>
              <a:t>rate:  15 </a:t>
            </a:r>
            <a:r>
              <a:rPr lang="en-US" sz="4800" dirty="0" smtClean="0"/>
              <a:t> </a:t>
            </a:r>
            <a:r>
              <a:rPr lang="en-US" sz="4800" dirty="0"/>
              <a:t>→ 70 </a:t>
            </a:r>
            <a:r>
              <a:rPr lang="en-US" sz="4800" dirty="0" err="1"/>
              <a:t>cpd</a:t>
            </a:r>
            <a:r>
              <a:rPr lang="en-US" sz="4800" dirty="0"/>
              <a:t>/</a:t>
            </a:r>
            <a:r>
              <a:rPr lang="en-US" sz="4800" dirty="0" smtClean="0"/>
              <a:t>100t</a:t>
            </a:r>
          </a:p>
          <a:p>
            <a:pPr lvl="1"/>
            <a:r>
              <a:rPr lang="en-US" sz="4800" baseline="30000" dirty="0" smtClean="0"/>
              <a:t>85</a:t>
            </a:r>
            <a:r>
              <a:rPr lang="en-US" sz="4800" dirty="0" smtClean="0"/>
              <a:t>Kr rate:   30 </a:t>
            </a:r>
            <a:r>
              <a:rPr lang="en-US" sz="4800" dirty="0" err="1" smtClean="0"/>
              <a:t>cpd</a:t>
            </a:r>
            <a:r>
              <a:rPr lang="en-US" sz="4800" dirty="0" smtClean="0"/>
              <a:t>/100t (constant) </a:t>
            </a:r>
            <a:endParaRPr lang="en-US" sz="4700" dirty="0"/>
          </a:p>
          <a:p>
            <a:r>
              <a:rPr lang="en-US" sz="5100" dirty="0" smtClean="0"/>
              <a:t>To reduce background, scintillator was re-purified using two processes:</a:t>
            </a:r>
          </a:p>
          <a:p>
            <a:pPr lvl="1"/>
            <a:r>
              <a:rPr lang="en-US" sz="5100" dirty="0" smtClean="0"/>
              <a:t>Water extraction to remove </a:t>
            </a:r>
            <a:r>
              <a:rPr lang="en-US" sz="5100" baseline="30000" dirty="0" smtClean="0"/>
              <a:t>210</a:t>
            </a:r>
            <a:r>
              <a:rPr lang="en-US" sz="5100" dirty="0" smtClean="0"/>
              <a:t>Pb (</a:t>
            </a:r>
            <a:r>
              <a:rPr lang="en-US" sz="5100" baseline="30000" dirty="0" smtClean="0"/>
              <a:t>210</a:t>
            </a:r>
            <a:r>
              <a:rPr lang="en-US" sz="5100" dirty="0" smtClean="0"/>
              <a:t>Bi)</a:t>
            </a:r>
          </a:p>
          <a:p>
            <a:pPr lvl="1"/>
            <a:r>
              <a:rPr lang="en-US" sz="5100" dirty="0"/>
              <a:t>Nitrogen stripping to remove </a:t>
            </a:r>
            <a:r>
              <a:rPr lang="en-US" sz="5100" baseline="30000" dirty="0" smtClean="0"/>
              <a:t>85</a:t>
            </a:r>
            <a:r>
              <a:rPr lang="en-US" sz="5100" dirty="0" smtClean="0"/>
              <a:t>Kr and other volatiles.</a:t>
            </a:r>
            <a:endParaRPr lang="en-US" sz="5100" dirty="0"/>
          </a:p>
          <a:p>
            <a:pPr lvl="2"/>
            <a:r>
              <a:rPr lang="en-US" sz="4700" dirty="0" smtClean="0"/>
              <a:t>Distillation was deferred to develop a new distillation system for PPO.</a:t>
            </a:r>
            <a:endParaRPr lang="en-US" sz="4700" dirty="0"/>
          </a:p>
          <a:p>
            <a:r>
              <a:rPr lang="en-US" sz="5100" dirty="0" smtClean="0"/>
              <a:t>Six purification operations were done, each of  ~1 month duration. </a:t>
            </a:r>
          </a:p>
          <a:p>
            <a:pPr lvl="1"/>
            <a:r>
              <a:rPr lang="en-US" sz="5100" dirty="0" smtClean="0"/>
              <a:t>Each operation processed all</a:t>
            </a:r>
            <a:r>
              <a:rPr lang="en-US" sz="5100" dirty="0"/>
              <a:t> </a:t>
            </a:r>
            <a:r>
              <a:rPr lang="en-US" sz="5100" dirty="0" smtClean="0"/>
              <a:t>the scintillator in the detector once (320 m</a:t>
            </a:r>
            <a:r>
              <a:rPr lang="en-US" sz="5100" baseline="30000" dirty="0" smtClean="0"/>
              <a:t>3</a:t>
            </a:r>
            <a:r>
              <a:rPr lang="en-US" sz="5100" dirty="0" smtClean="0"/>
              <a:t>).</a:t>
            </a:r>
          </a:p>
          <a:p>
            <a:pPr lvl="1"/>
            <a:r>
              <a:rPr lang="en-US" sz="5100" dirty="0" smtClean="0"/>
              <a:t>Data were acquired to evaluate backgrounds after each operation.</a:t>
            </a:r>
          </a:p>
          <a:p>
            <a:pPr lvl="1"/>
            <a:r>
              <a:rPr lang="en-US" sz="5100" dirty="0" smtClean="0"/>
              <a:t>Not all six operations were successful.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RENO Workshop June13-14 2013, Seoul Korea.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5856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111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Energy Spectrum after Re-Purification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RENO Workshop June13-14 2013, Seoul Korea.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4" descr="BX Today Marco smalle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00" y="1161527"/>
            <a:ext cx="6400800" cy="519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0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6600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Requirements for</a:t>
            </a:r>
            <a:br>
              <a:rPr lang="en-US" dirty="0" smtClean="0"/>
            </a:br>
            <a:r>
              <a:rPr lang="en-US" dirty="0" smtClean="0"/>
              <a:t>Low Radioactivity Scintillator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1512"/>
            <a:ext cx="8229600" cy="452596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Effective scintillator purification processes</a:t>
            </a:r>
          </a:p>
          <a:p>
            <a:pPr lvl="1"/>
            <a:r>
              <a:rPr lang="en-US" dirty="0" smtClean="0"/>
              <a:t>Efficient removal of radioactive elements</a:t>
            </a:r>
          </a:p>
          <a:p>
            <a:pPr lvl="1"/>
            <a:r>
              <a:rPr lang="en-US" dirty="0" smtClean="0"/>
              <a:t>Development of cleaning methods to remove radioactivity from equipment surfaces.</a:t>
            </a:r>
          </a:p>
          <a:p>
            <a:pPr lvl="1"/>
            <a:r>
              <a:rPr lang="en-US" dirty="0" smtClean="0"/>
              <a:t>Purification of scintillator before and after filling detector.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Radio-pure containment vessel</a:t>
            </a:r>
          </a:p>
          <a:p>
            <a:pPr marL="914400" lvl="1" indent="-514350"/>
            <a:r>
              <a:rPr lang="en-US" dirty="0"/>
              <a:t>Low bulk radioactivity</a:t>
            </a:r>
          </a:p>
          <a:p>
            <a:pPr marL="914400" lvl="1" indent="-514350"/>
            <a:r>
              <a:rPr lang="en-US" dirty="0"/>
              <a:t>Low surface radioactivity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RENO Workshop June13-14 2013, Seoul Korea.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076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530"/>
            <a:ext cx="8229600" cy="1143000"/>
          </a:xfrm>
          <a:ln>
            <a:solidFill>
              <a:srgbClr val="FF6600"/>
            </a:solidFill>
          </a:ln>
        </p:spPr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2124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</a:t>
            </a:r>
            <a:r>
              <a:rPr lang="en-US" dirty="0" smtClean="0"/>
              <a:t>hin nylon scintillator vessel and scintillator purification technologies were developed at Princeton University in the 1990’s.</a:t>
            </a:r>
          </a:p>
          <a:p>
            <a:endParaRPr lang="en-US" dirty="0" smtClean="0"/>
          </a:p>
          <a:p>
            <a:r>
              <a:rPr lang="en-US" dirty="0" smtClean="0"/>
              <a:t>1990-1996</a:t>
            </a:r>
          </a:p>
          <a:p>
            <a:pPr lvl="1"/>
            <a:r>
              <a:rPr lang="en-US" dirty="0" smtClean="0"/>
              <a:t>Counting Test Facility  (CTF) purification system </a:t>
            </a:r>
          </a:p>
          <a:p>
            <a:pPr lvl="2"/>
            <a:r>
              <a:rPr lang="en-US" dirty="0" smtClean="0"/>
              <a:t>Demonstrated feasibility of low background scintillator</a:t>
            </a:r>
          </a:p>
          <a:p>
            <a:pPr lvl="2"/>
            <a:r>
              <a:rPr lang="en-US" dirty="0" smtClean="0"/>
              <a:t>Reference:      </a:t>
            </a:r>
            <a:r>
              <a:rPr lang="en-US" dirty="0"/>
              <a:t>J.B. </a:t>
            </a:r>
            <a:r>
              <a:rPr lang="en-US" dirty="0" err="1" smtClean="0"/>
              <a:t>Benziger</a:t>
            </a:r>
            <a:r>
              <a:rPr lang="en-US" dirty="0" smtClean="0"/>
              <a:t>, et al,  “A scintillator purification system for a large scale solar neutrino experiment”,  </a:t>
            </a:r>
            <a:r>
              <a:rPr lang="en-US" dirty="0"/>
              <a:t>NIM A </a:t>
            </a:r>
            <a:r>
              <a:rPr lang="en-US" dirty="0" smtClean="0"/>
              <a:t>417, </a:t>
            </a:r>
            <a:r>
              <a:rPr lang="en-US" dirty="0"/>
              <a:t>278 (1998</a:t>
            </a:r>
            <a:r>
              <a:rPr lang="en-US" dirty="0" smtClean="0"/>
              <a:t>)</a:t>
            </a:r>
          </a:p>
          <a:p>
            <a:pPr marL="914400" lvl="2" indent="0">
              <a:buNone/>
            </a:pPr>
            <a:endParaRPr lang="en-US" dirty="0" smtClean="0"/>
          </a:p>
          <a:p>
            <a:r>
              <a:rPr lang="en-US" dirty="0" smtClean="0"/>
              <a:t>1998-2002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ull-scale purification system. </a:t>
            </a:r>
          </a:p>
          <a:p>
            <a:pPr lvl="2"/>
            <a:r>
              <a:rPr lang="en-US" dirty="0" smtClean="0"/>
              <a:t>Reference:    J</a:t>
            </a:r>
            <a:r>
              <a:rPr lang="en-US" dirty="0"/>
              <a:t>. </a:t>
            </a:r>
            <a:r>
              <a:rPr lang="en-US" dirty="0" err="1" smtClean="0"/>
              <a:t>Benziger</a:t>
            </a:r>
            <a:r>
              <a:rPr lang="en-US" dirty="0" smtClean="0"/>
              <a:t>, et al , “A </a:t>
            </a:r>
            <a:r>
              <a:rPr lang="en-US" dirty="0"/>
              <a:t>scintillator purification system for the </a:t>
            </a:r>
            <a:r>
              <a:rPr lang="en-US" dirty="0" err="1"/>
              <a:t>Borexino</a:t>
            </a:r>
            <a:r>
              <a:rPr lang="en-US" dirty="0"/>
              <a:t> </a:t>
            </a:r>
            <a:r>
              <a:rPr lang="en-US" dirty="0" smtClean="0"/>
              <a:t>solar neutrino detector”  NIM A 587, 277 (2008).</a:t>
            </a:r>
          </a:p>
          <a:p>
            <a:pPr lvl="1"/>
            <a:r>
              <a:rPr lang="en-US" dirty="0" err="1" smtClean="0"/>
              <a:t>Borexino</a:t>
            </a:r>
            <a:r>
              <a:rPr lang="en-US" dirty="0" smtClean="0"/>
              <a:t> Vessels developed.</a:t>
            </a:r>
          </a:p>
          <a:p>
            <a:pPr lvl="2"/>
            <a:r>
              <a:rPr lang="en-US" dirty="0" smtClean="0"/>
              <a:t>Reference:     J</a:t>
            </a:r>
            <a:r>
              <a:rPr lang="en-US" dirty="0"/>
              <a:t>. </a:t>
            </a:r>
            <a:r>
              <a:rPr lang="en-US" dirty="0" err="1" smtClean="0"/>
              <a:t>Benziger</a:t>
            </a:r>
            <a:r>
              <a:rPr lang="en-US" dirty="0" smtClean="0"/>
              <a:t>, et al, “</a:t>
            </a:r>
            <a:r>
              <a:rPr lang="en-US" dirty="0"/>
              <a:t>The nylon scintillator containment vessels for the </a:t>
            </a:r>
            <a:r>
              <a:rPr lang="en-US" dirty="0" err="1"/>
              <a:t>Borexino</a:t>
            </a:r>
            <a:r>
              <a:rPr lang="en-US" dirty="0"/>
              <a:t> </a:t>
            </a:r>
            <a:r>
              <a:rPr lang="en-US" dirty="0" smtClean="0"/>
              <a:t>solar neutrino experiment,  NIM A 582, 509 (2007).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RENO Workshop June13-14 2013, Seoul Korea.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797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err="1" smtClean="0"/>
              <a:t>Borexino</a:t>
            </a:r>
            <a:r>
              <a:rPr lang="en-US" dirty="0" smtClean="0"/>
              <a:t> Vessel Filling </a:t>
            </a:r>
            <a:r>
              <a:rPr lang="en-US" dirty="0"/>
              <a:t>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Vessels inflated with high purity synthetic air.</a:t>
            </a:r>
          </a:p>
          <a:p>
            <a:r>
              <a:rPr lang="en-US" dirty="0" smtClean="0"/>
              <a:t>Vessels filled with de-ionized water.</a:t>
            </a:r>
          </a:p>
          <a:p>
            <a:pPr lvl="1"/>
            <a:r>
              <a:rPr lang="en-US" dirty="0" smtClean="0"/>
              <a:t>Recent results suggest water may have been a mistake.</a:t>
            </a:r>
          </a:p>
          <a:p>
            <a:r>
              <a:rPr lang="en-US" dirty="0"/>
              <a:t>Scintillator distilled during filling</a:t>
            </a:r>
            <a:r>
              <a:rPr lang="en-US" dirty="0" smtClean="0"/>
              <a:t>.</a:t>
            </a:r>
          </a:p>
          <a:p>
            <a:r>
              <a:rPr lang="en-US" dirty="0" smtClean="0"/>
              <a:t>Scintillator filled with scintillator from top, while draining water from bottom</a:t>
            </a:r>
            <a:r>
              <a:rPr lang="en-US" dirty="0"/>
              <a:t>.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RENO Workshop June13-14 2013, Seoul Korea.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823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Scintillator Components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Tri-methyl benzene</a:t>
            </a:r>
          </a:p>
          <a:p>
            <a:r>
              <a:rPr lang="en-US" dirty="0" smtClean="0"/>
              <a:t>PPO</a:t>
            </a:r>
          </a:p>
          <a:p>
            <a:r>
              <a:rPr lang="en-US" dirty="0" smtClean="0"/>
              <a:t>DMP</a:t>
            </a:r>
            <a:endParaRPr lang="en-US" dirty="0"/>
          </a:p>
        </p:txBody>
      </p:sp>
      <p:pic>
        <p:nvPicPr>
          <p:cNvPr id="9" name="Content Placeholder 8" descr="Sintillator components.pdf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74" b="-4674"/>
          <a:stretch/>
        </p:blipFill>
        <p:spPr>
          <a:xfrm>
            <a:off x="4546600" y="1320800"/>
            <a:ext cx="4038600" cy="25066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RENO Workshop June13-14 2013, Seoul Korea.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" name="Picture 9" descr="PC PPO spectra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599" y="3878262"/>
            <a:ext cx="3997660" cy="226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788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Purification Procedure for </a:t>
            </a:r>
            <a:br>
              <a:rPr lang="en-US" dirty="0" smtClean="0"/>
            </a:br>
            <a:r>
              <a:rPr lang="en-US" dirty="0" err="1" smtClean="0"/>
              <a:t>Borexino</a:t>
            </a:r>
            <a:r>
              <a:rPr lang="en-US" dirty="0" smtClean="0"/>
              <a:t> Scintillator (PC+1.5 g/l PPO)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PPO wavelength shifter was purified by preparing a concentrated “master solution” of PPO dissolved in </a:t>
            </a:r>
            <a:r>
              <a:rPr lang="en-US" dirty="0" err="1" smtClean="0"/>
              <a:t>pseudocumene</a:t>
            </a:r>
            <a:r>
              <a:rPr lang="en-US" dirty="0" smtClean="0"/>
              <a:t> (PC).</a:t>
            </a:r>
          </a:p>
          <a:p>
            <a:pPr lvl="1"/>
            <a:r>
              <a:rPr lang="en-US" dirty="0" smtClean="0"/>
              <a:t>The master solution was purified by a combination of water extraction followed by distillation.</a:t>
            </a:r>
          </a:p>
          <a:p>
            <a:r>
              <a:rPr lang="en-US" dirty="0" smtClean="0"/>
              <a:t>PC was shipped to temporary storage vessels, then distilled and mixed with PPO master solution while filling the vessels.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RENO Workshop June13-14 2013, Seoul Korea.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989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238"/>
            <a:ext cx="8229600" cy="1143000"/>
          </a:xfrm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dirty="0" err="1" smtClean="0"/>
              <a:t>Borexino</a:t>
            </a:r>
            <a:r>
              <a:rPr lang="en-US" dirty="0" smtClean="0"/>
              <a:t> Purification System</a:t>
            </a:r>
            <a:br>
              <a:rPr lang="en-US" dirty="0" smtClean="0"/>
            </a:br>
            <a:r>
              <a:rPr lang="en-US" dirty="0" smtClean="0"/>
              <a:t>Initial Filling detector</a:t>
            </a:r>
            <a:endParaRPr lang="en-US" dirty="0"/>
          </a:p>
        </p:txBody>
      </p:sp>
      <p:pic>
        <p:nvPicPr>
          <p:cNvPr id="7" name="Content Placeholder 6" descr="BX Purification System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9" b="1839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RENO Workshop June13-14 2013, Seoul Korea.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280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55638" y="266700"/>
            <a:ext cx="7793037" cy="1143000"/>
          </a:xfrm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US" dirty="0"/>
              <a:t>Scintillator Purification Plants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27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Distillation, water extraction, and nitrogen stripping of PC  at 1 m</a:t>
            </a:r>
            <a:r>
              <a:rPr lang="en-US" baseline="30000" dirty="0"/>
              <a:t>3</a:t>
            </a:r>
            <a:r>
              <a:rPr lang="en-US" dirty="0"/>
              <a:t>/</a:t>
            </a:r>
            <a:r>
              <a:rPr lang="en-US" dirty="0" err="1"/>
              <a:t>hr</a:t>
            </a:r>
            <a:endParaRPr lang="en-US" dirty="0"/>
          </a:p>
          <a:p>
            <a:r>
              <a:rPr lang="en-US" dirty="0"/>
              <a:t>Distillation of concentrated PPO+PC in CTF purification plant at 20 liters/</a:t>
            </a:r>
            <a:r>
              <a:rPr lang="en-US" dirty="0" err="1"/>
              <a:t>hr</a:t>
            </a:r>
            <a:endParaRPr lang="en-US" dirty="0"/>
          </a:p>
          <a:p>
            <a:r>
              <a:rPr lang="en-US" dirty="0" smtClean="0"/>
              <a:t>Low-Argon-Krypton (LAK) N</a:t>
            </a:r>
            <a:r>
              <a:rPr lang="en-US" baseline="-25000" dirty="0" smtClean="0"/>
              <a:t>2</a:t>
            </a:r>
            <a:r>
              <a:rPr lang="en-US" dirty="0" smtClean="0"/>
              <a:t> gas for stripping.</a:t>
            </a:r>
          </a:p>
          <a:p>
            <a:r>
              <a:rPr lang="en-US" dirty="0" smtClean="0"/>
              <a:t>After fabrication all equipment was sent to special firm for “precision cleaning”.</a:t>
            </a:r>
          </a:p>
          <a:p>
            <a:r>
              <a:rPr lang="en-US" dirty="0" smtClean="0"/>
              <a:t>After cleaning, </a:t>
            </a:r>
            <a:r>
              <a:rPr lang="en-US" dirty="0" err="1" smtClean="0"/>
              <a:t>th</a:t>
            </a:r>
            <a:r>
              <a:rPr lang="en-US" dirty="0" smtClean="0"/>
              <a:t> equipment was opened and assembled in a “radon-free” cleanroom.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RENO Workshop June13-14 2013, Seoul Korea.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04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8618</TotalTime>
  <Words>1662</Words>
  <Application>Microsoft Macintosh PowerPoint</Application>
  <PresentationFormat>On-screen Show (4:3)</PresentationFormat>
  <Paragraphs>218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Black</vt:lpstr>
      <vt:lpstr>Purification of Liquid Scintillators for Low Radioactivity</vt:lpstr>
      <vt:lpstr>Liquid Scintillator Radioactivity</vt:lpstr>
      <vt:lpstr>Requirements for Low Radioactivity Scintillator</vt:lpstr>
      <vt:lpstr>History</vt:lpstr>
      <vt:lpstr>Borexino Vessel Filling Strategy</vt:lpstr>
      <vt:lpstr>Scintillator Components</vt:lpstr>
      <vt:lpstr>Purification Procedure for  Borexino Scintillator (PC+1.5 g/l PPO)</vt:lpstr>
      <vt:lpstr>Borexino Purification System Initial Filling detector</vt:lpstr>
      <vt:lpstr>Scintillator Purification Plants</vt:lpstr>
      <vt:lpstr> 6-tray distillation column and    gas stripping column with packing.  </vt:lpstr>
      <vt:lpstr>Purification of PPO Wavelength Shifter</vt:lpstr>
      <vt:lpstr>Borexino Energy Spectrum (BX3) Phys. Rev. Letts. 107 141302 (2011)</vt:lpstr>
      <vt:lpstr>Nylon Scintillator Vessel</vt:lpstr>
      <vt:lpstr>Borexino Re-Purification Systems Options for Water Extraction or Distillation followed by Nitrogen Stripping </vt:lpstr>
      <vt:lpstr>Results of 6 cycles of Re-purification </vt:lpstr>
      <vt:lpstr>General Comments   1. Nitrogen Stripping</vt:lpstr>
      <vt:lpstr>Low 39Ar and 85Kr (LAK) Nitrogen H. Simgen, G. Zuzel LRT 2006</vt:lpstr>
      <vt:lpstr>General Comments 2. Water Extraction</vt:lpstr>
      <vt:lpstr>Summary of Scintillator Re-Purification</vt:lpstr>
      <vt:lpstr>Conclusions</vt:lpstr>
      <vt:lpstr>Water Extraction System</vt:lpstr>
      <vt:lpstr>Spares</vt:lpstr>
      <vt:lpstr>Re-Purification of BX Scintillator 2010-2011</vt:lpstr>
      <vt:lpstr>Energy Spectrum after Re-Purification</vt:lpstr>
    </vt:vector>
  </TitlesOfParts>
  <Company>Princeton Universituy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lower background in Borexino</dc:title>
  <dc:creator>Frank Calaprice</dc:creator>
  <cp:lastModifiedBy>Administrator</cp:lastModifiedBy>
  <cp:revision>227</cp:revision>
  <cp:lastPrinted>2013-04-08T21:56:54Z</cp:lastPrinted>
  <dcterms:created xsi:type="dcterms:W3CDTF">2012-12-12T19:02:58Z</dcterms:created>
  <dcterms:modified xsi:type="dcterms:W3CDTF">2013-06-13T23:35:41Z</dcterms:modified>
</cp:coreProperties>
</file>